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6" d="100"/>
          <a:sy n="116"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10/25/2020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688722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2995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1284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9455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10/25/2020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1411590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5452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53785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6500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10/25/2020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67405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10/25/2020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882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10/25/2020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0311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10/25/2020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8898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8629" y="1499288"/>
            <a:ext cx="9597080" cy="4735177"/>
          </a:xfrm>
        </p:spPr>
        <p:txBody>
          <a:bodyPr/>
          <a:lstStyle/>
          <a:p>
            <a:r>
              <a:rPr lang="ru-RU" sz="2400" b="1" dirty="0">
                <a:solidFill>
                  <a:schemeClr val="tx1"/>
                </a:solidFill>
                <a:latin typeface="Times New Roman" panose="02020603050405020304" pitchFamily="18" charset="0"/>
                <a:cs typeface="Times New Roman" panose="02020603050405020304" pitchFamily="18" charset="0"/>
              </a:rPr>
              <a:t>Т е м а  10. УПРАВЛЕНИЕ ИННОВАЦИОННЫМИ ПРОЕКТАМИ И ИХ ЭКСПЕРТИЗА</a:t>
            </a:r>
            <a:r>
              <a:rPr lang="ru-RU" sz="2400" dirty="0">
                <a:solidFill>
                  <a:schemeClr val="tx1"/>
                </a:solidFill>
                <a:latin typeface="Times New Roman" panose="02020603050405020304" pitchFamily="18" charset="0"/>
                <a:cs typeface="Times New Roman" panose="02020603050405020304" pitchFamily="18" charset="0"/>
              </a:rPr>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 </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10.1. Инновационный проект: понятие, виды, структура.</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10.2. Проектные риски и их оценка. Методы снижения и диверсификация рисков.</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10.3. Управление инновационными проектами.</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10.4. Экспертиза проектов: понятие, принципы организации.</a:t>
            </a:r>
            <a:br>
              <a:rPr lang="ru-RU" sz="24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10.5. Методы оценки и отбора инновационных проектов.</a:t>
            </a:r>
            <a:br>
              <a:rPr lang="ru-RU" sz="2400" dirty="0">
                <a:solidFill>
                  <a:schemeClr val="tx1"/>
                </a:solidFill>
                <a:latin typeface="Times New Roman" panose="02020603050405020304" pitchFamily="18" charset="0"/>
                <a:cs typeface="Times New Roman" panose="02020603050405020304" pitchFamily="18" charset="0"/>
              </a:rPr>
            </a:br>
            <a:r>
              <a:rPr lang="ru-RU" sz="2400" b="1" dirty="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
            </a:r>
            <a:br>
              <a:rPr lang="ru-RU" sz="2800" dirty="0">
                <a:solidFill>
                  <a:schemeClr val="tx1"/>
                </a:solidFill>
                <a:latin typeface="Times New Roman" panose="02020603050405020304" pitchFamily="18" charset="0"/>
                <a:cs typeface="Times New Roman" panose="02020603050405020304" pitchFamily="18" charset="0"/>
              </a:rPr>
            </a:br>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0646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1700" y="177800"/>
            <a:ext cx="11049000" cy="6544276"/>
          </a:xfrm>
        </p:spPr>
        <p:txBody>
          <a:bodyPr>
            <a:normAutofit/>
          </a:bodyPr>
          <a:lstStyle/>
          <a:p>
            <a:pPr marL="0" indent="0" algn="ctr">
              <a:buNone/>
            </a:pPr>
            <a:r>
              <a:rPr lang="ru-RU" dirty="0" smtClean="0">
                <a:latin typeface="Times New Roman" panose="02020603050405020304" pitchFamily="18" charset="0"/>
                <a:cs typeface="Times New Roman" panose="02020603050405020304" pitchFamily="18" charset="0"/>
              </a:rPr>
              <a:t>	</a:t>
            </a:r>
            <a:r>
              <a:rPr lang="ru-RU" sz="2400" b="1" dirty="0" smtClean="0">
                <a:solidFill>
                  <a:schemeClr val="tx1"/>
                </a:solidFill>
                <a:latin typeface="Times New Roman" panose="02020603050405020304" pitchFamily="18" charset="0"/>
                <a:cs typeface="Times New Roman" panose="02020603050405020304" pitchFamily="18" charset="0"/>
              </a:rPr>
              <a:t>Существуют </a:t>
            </a:r>
            <a:r>
              <a:rPr lang="ru-RU" sz="2400" b="1" dirty="0">
                <a:solidFill>
                  <a:schemeClr val="tx1"/>
                </a:solidFill>
                <a:latin typeface="Times New Roman" panose="02020603050405020304" pitchFamily="18" charset="0"/>
                <a:cs typeface="Times New Roman" panose="02020603050405020304" pitchFamily="18" charset="0"/>
              </a:rPr>
              <a:t>три основных метода экспертизы инновационных проектов, финансируемых из </a:t>
            </a:r>
            <a:r>
              <a:rPr lang="ru-RU" sz="2400" b="1" dirty="0" smtClean="0">
                <a:solidFill>
                  <a:schemeClr val="tx1"/>
                </a:solidFill>
                <a:latin typeface="Times New Roman" panose="02020603050405020304" pitchFamily="18" charset="0"/>
                <a:cs typeface="Times New Roman" panose="02020603050405020304" pitchFamily="18" charset="0"/>
              </a:rPr>
              <a:t>бюджета</a:t>
            </a:r>
          </a:p>
          <a:p>
            <a:pPr marL="0" indent="0" algn="just">
              <a:buNone/>
            </a:pPr>
            <a:r>
              <a:rPr lang="ru-RU" b="1" i="1" dirty="0" smtClean="0">
                <a:solidFill>
                  <a:schemeClr val="tx1"/>
                </a:solidFill>
                <a:latin typeface="Times New Roman" panose="02020603050405020304" pitchFamily="18" charset="0"/>
                <a:cs typeface="Times New Roman" panose="02020603050405020304" pitchFamily="18" charset="0"/>
              </a:rPr>
              <a:t>	Описательный </a:t>
            </a:r>
            <a:r>
              <a:rPr lang="ru-RU" b="1" i="1" dirty="0">
                <a:solidFill>
                  <a:schemeClr val="tx1"/>
                </a:solidFill>
                <a:latin typeface="Times New Roman" panose="02020603050405020304" pitchFamily="18" charset="0"/>
                <a:cs typeface="Times New Roman" panose="02020603050405020304" pitchFamily="18" charset="0"/>
              </a:rPr>
              <a:t>метод</a:t>
            </a:r>
            <a:r>
              <a:rPr lang="ru-RU" dirty="0">
                <a:solidFill>
                  <a:schemeClr val="tx1"/>
                </a:solidFill>
                <a:latin typeface="Times New Roman" panose="02020603050405020304" pitchFamily="18" charset="0"/>
                <a:cs typeface="Times New Roman" panose="02020603050405020304" pitchFamily="18" charset="0"/>
              </a:rPr>
              <a:t> широко распространен во многих странах. Его суть состоит в том, что рассматривается потенциальное воздействие результатов осуществляемых проектов на ситуацию на определенном рынке товаров и услуг. Получаемые результаты обобщаются, составляются прогнозы и учитываются побочные процессы. Он позволяет учитывать, например, взаимодействие сферы НИОКР с патентным правом, налоговым законодательством, образованием, подготовкой и переподготовкой </a:t>
            </a:r>
            <a:r>
              <a:rPr lang="ru-RU" dirty="0" smtClean="0">
                <a:solidFill>
                  <a:schemeClr val="tx1"/>
                </a:solidFill>
                <a:latin typeface="Times New Roman" panose="02020603050405020304" pitchFamily="18" charset="0"/>
                <a:cs typeface="Times New Roman" panose="02020603050405020304" pitchFamily="18" charset="0"/>
              </a:rPr>
              <a:t>кадров.</a:t>
            </a:r>
            <a:r>
              <a:rPr lang="ru-RU" dirty="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Основной </a:t>
            </a:r>
            <a:r>
              <a:rPr lang="ru-RU" dirty="0">
                <a:solidFill>
                  <a:schemeClr val="tx1"/>
                </a:solidFill>
                <a:latin typeface="Times New Roman" panose="02020603050405020304" pitchFamily="18" charset="0"/>
                <a:cs typeface="Times New Roman" panose="02020603050405020304" pitchFamily="18" charset="0"/>
              </a:rPr>
              <a:t>недостаток этого метода в том, что он не позволяет корректно сопоставить два и более альтернативных варианта.</a:t>
            </a:r>
          </a:p>
          <a:p>
            <a:pPr marL="0" indent="0" algn="just">
              <a:buNone/>
            </a:pPr>
            <a:r>
              <a:rPr lang="ru-RU" b="1" i="1" dirty="0" smtClean="0">
                <a:solidFill>
                  <a:schemeClr val="tx1"/>
                </a:solidFill>
                <a:latin typeface="Times New Roman" panose="02020603050405020304" pitchFamily="18" charset="0"/>
                <a:cs typeface="Times New Roman" panose="02020603050405020304" pitchFamily="18" charset="0"/>
              </a:rPr>
              <a:t>	Метод </a:t>
            </a:r>
            <a:r>
              <a:rPr lang="ru-RU" b="1" i="1" dirty="0">
                <a:solidFill>
                  <a:schemeClr val="tx1"/>
                </a:solidFill>
                <a:latin typeface="Times New Roman" panose="02020603050405020304" pitchFamily="18" charset="0"/>
                <a:cs typeface="Times New Roman" panose="02020603050405020304" pitchFamily="18" charset="0"/>
              </a:rPr>
              <a:t>сравнения положений «до» и «после»</a:t>
            </a:r>
            <a:r>
              <a:rPr lang="ru-RU" dirty="0">
                <a:solidFill>
                  <a:schemeClr val="tx1"/>
                </a:solidFill>
                <a:latin typeface="Times New Roman" panose="02020603050405020304" pitchFamily="18" charset="0"/>
                <a:cs typeface="Times New Roman" panose="02020603050405020304" pitchFamily="18" charset="0"/>
              </a:rPr>
              <a:t> позволяет принимать во внимание не только количественные, но и качественные показатели различных проектов. Однако этому методу присуща высокая вероятность субъективной интерпретации информации и прогнозов.</a:t>
            </a:r>
          </a:p>
          <a:p>
            <a:pPr marL="0" indent="0" algn="just">
              <a:buNone/>
            </a:pPr>
            <a:r>
              <a:rPr lang="ru-RU" b="1" i="1" dirty="0" smtClean="0">
                <a:solidFill>
                  <a:schemeClr val="tx1"/>
                </a:solidFill>
                <a:latin typeface="Times New Roman" panose="02020603050405020304" pitchFamily="18" charset="0"/>
                <a:cs typeface="Times New Roman" panose="02020603050405020304" pitchFamily="18" charset="0"/>
              </a:rPr>
              <a:t>	Сопоставительная </a:t>
            </a:r>
            <a:r>
              <a:rPr lang="ru-RU" b="1" i="1" dirty="0">
                <a:solidFill>
                  <a:schemeClr val="tx1"/>
                </a:solidFill>
                <a:latin typeface="Times New Roman" panose="02020603050405020304" pitchFamily="18" charset="0"/>
                <a:cs typeface="Times New Roman" panose="02020603050405020304" pitchFamily="18" charset="0"/>
              </a:rPr>
              <a:t>экспертиза</a:t>
            </a:r>
            <a:r>
              <a:rPr lang="ru-RU" dirty="0">
                <a:solidFill>
                  <a:schemeClr val="tx1"/>
                </a:solidFill>
                <a:latin typeface="Times New Roman" panose="02020603050405020304" pitchFamily="18" charset="0"/>
                <a:cs typeface="Times New Roman" panose="02020603050405020304" pitchFamily="18" charset="0"/>
              </a:rPr>
              <a:t> состоит в сравнении положения предприятий и организаций, получающих государственное финансирование и не получающих его. В этом методе обращается внимание на сравнимость потенциальных результатов осуществляемого проекта, что составляет одно из требований проверки экономической обоснованности конкретных решений по финансированию краткосрочных и </a:t>
            </a:r>
            <a:r>
              <a:rPr lang="ru-RU" dirty="0" err="1">
                <a:solidFill>
                  <a:schemeClr val="tx1"/>
                </a:solidFill>
                <a:latin typeface="Times New Roman" panose="02020603050405020304" pitchFamily="18" charset="0"/>
                <a:cs typeface="Times New Roman" panose="02020603050405020304" pitchFamily="18" charset="0"/>
              </a:rPr>
              <a:t>быстроокупаемых</a:t>
            </a:r>
            <a:r>
              <a:rPr lang="ru-RU" dirty="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проектов. Метод </a:t>
            </a:r>
            <a:r>
              <a:rPr lang="ru-RU" dirty="0">
                <a:solidFill>
                  <a:schemeClr val="tx1"/>
                </a:solidFill>
                <a:latin typeface="Times New Roman" panose="02020603050405020304" pitchFamily="18" charset="0"/>
                <a:cs typeface="Times New Roman" panose="02020603050405020304" pitchFamily="18" charset="0"/>
              </a:rPr>
              <a:t>сопоставительной экспертизы применяется в США и других странах с развитой рыночной </a:t>
            </a:r>
            <a:r>
              <a:rPr lang="ru-RU" dirty="0" smtClean="0">
                <a:solidFill>
                  <a:schemeClr val="tx1"/>
                </a:solidFill>
                <a:latin typeface="Times New Roman" panose="02020603050405020304" pitchFamily="18" charset="0"/>
                <a:cs typeface="Times New Roman" panose="02020603050405020304" pitchFamily="18" charset="0"/>
              </a:rPr>
              <a:t>экономикой. Этот </a:t>
            </a:r>
            <a:r>
              <a:rPr lang="ru-RU" dirty="0">
                <a:solidFill>
                  <a:schemeClr val="tx1"/>
                </a:solidFill>
                <a:latin typeface="Times New Roman" panose="02020603050405020304" pitchFamily="18" charset="0"/>
                <a:cs typeface="Times New Roman" panose="02020603050405020304" pitchFamily="18" charset="0"/>
              </a:rPr>
              <a:t>метод также имеет недостатки, в частности, он неприменим при выработке долгосрочных приоритетов государственной политики.</a:t>
            </a:r>
          </a:p>
          <a:p>
            <a:pPr marL="0" indent="0">
              <a:buNone/>
            </a:pPr>
            <a:endParaRPr lang="ru-RU" dirty="0"/>
          </a:p>
        </p:txBody>
      </p:sp>
    </p:spTree>
    <p:extLst>
      <p:ext uri="{BB962C8B-B14F-4D97-AF65-F5344CB8AC3E}">
        <p14:creationId xmlns:p14="http://schemas.microsoft.com/office/powerpoint/2010/main" val="311174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1406" y="98854"/>
            <a:ext cx="11013989" cy="6647935"/>
          </a:xfrm>
        </p:spPr>
        <p:txBody>
          <a:bodyPr>
            <a:normAutofit fontScale="85000" lnSpcReduction="20000"/>
          </a:bodyPr>
          <a:lstStyle/>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Специальной </a:t>
            </a:r>
            <a:r>
              <a:rPr lang="ru-RU" dirty="0">
                <a:solidFill>
                  <a:schemeClr val="tx1"/>
                </a:solidFill>
                <a:latin typeface="Times New Roman" panose="02020603050405020304" pitchFamily="18" charset="0"/>
                <a:cs typeface="Times New Roman" panose="02020603050405020304" pitchFamily="18" charset="0"/>
              </a:rPr>
              <a:t>комиссией ОЭСР рекомендовано руководствоваться следующими </a:t>
            </a:r>
            <a:r>
              <a:rPr lang="ru-RU" b="1" i="1" dirty="0">
                <a:solidFill>
                  <a:schemeClr val="tx1"/>
                </a:solidFill>
                <a:latin typeface="Times New Roman" panose="02020603050405020304" pitchFamily="18" charset="0"/>
                <a:cs typeface="Times New Roman" panose="02020603050405020304" pitchFamily="18" charset="0"/>
              </a:rPr>
              <a:t>принципами проведения экспертиз</a:t>
            </a:r>
            <a:r>
              <a:rPr lang="ru-RU" dirty="0">
                <a:solidFill>
                  <a:schemeClr val="tx1"/>
                </a:solidFill>
                <a:latin typeface="Times New Roman" panose="02020603050405020304" pitchFamily="18" charset="0"/>
                <a:cs typeface="Times New Roman" panose="02020603050405020304" pitchFamily="18" charset="0"/>
              </a:rPr>
              <a:t>:</a:t>
            </a:r>
          </a:p>
          <a:p>
            <a:pPr algn="just"/>
            <a:r>
              <a:rPr lang="ru-RU" dirty="0" smtClean="0">
                <a:solidFill>
                  <a:schemeClr val="tx1"/>
                </a:solidFill>
                <a:latin typeface="Times New Roman" panose="02020603050405020304" pitchFamily="18" charset="0"/>
                <a:cs typeface="Times New Roman" panose="02020603050405020304" pitchFamily="18" charset="0"/>
              </a:rPr>
              <a:t>Наличие </a:t>
            </a:r>
            <a:r>
              <a:rPr lang="ru-RU" dirty="0">
                <a:solidFill>
                  <a:schemeClr val="tx1"/>
                </a:solidFill>
                <a:latin typeface="Times New Roman" panose="02020603050405020304" pitchFamily="18" charset="0"/>
                <a:cs typeface="Times New Roman" panose="02020603050405020304" pitchFamily="18" charset="0"/>
              </a:rPr>
              <a:t>независимой группы исследователей, выступающих арбитрами в спорных ситуациях по результатам экспертизы, по подбору специалистов, ее проводящих, и методам контроля.</a:t>
            </a:r>
          </a:p>
          <a:p>
            <a:pPr algn="just"/>
            <a:r>
              <a:rPr lang="ru-RU" dirty="0" smtClean="0">
                <a:solidFill>
                  <a:schemeClr val="tx1"/>
                </a:solidFill>
                <a:latin typeface="Times New Roman" panose="02020603050405020304" pitchFamily="18" charset="0"/>
                <a:cs typeface="Times New Roman" panose="02020603050405020304" pitchFamily="18" charset="0"/>
              </a:rPr>
              <a:t>При </a:t>
            </a:r>
            <a:r>
              <a:rPr lang="ru-RU" dirty="0">
                <a:solidFill>
                  <a:schemeClr val="tx1"/>
                </a:solidFill>
                <a:latin typeface="Times New Roman" panose="02020603050405020304" pitchFamily="18" charset="0"/>
                <a:cs typeface="Times New Roman" panose="02020603050405020304" pitchFamily="18" charset="0"/>
              </a:rPr>
              <a:t>расчете добавленной стоимости деятельность в области исследований и нововведений рассматривается как производственная.</a:t>
            </a:r>
          </a:p>
          <a:p>
            <a:pPr algn="just"/>
            <a:r>
              <a:rPr lang="ru-RU" dirty="0" smtClean="0">
                <a:solidFill>
                  <a:schemeClr val="tx1"/>
                </a:solidFill>
                <a:latin typeface="Times New Roman" panose="02020603050405020304" pitchFamily="18" charset="0"/>
                <a:cs typeface="Times New Roman" panose="02020603050405020304" pitchFamily="18" charset="0"/>
              </a:rPr>
              <a:t>Проведение </a:t>
            </a:r>
            <a:r>
              <a:rPr lang="ru-RU" dirty="0">
                <a:solidFill>
                  <a:schemeClr val="tx1"/>
                </a:solidFill>
                <a:latin typeface="Times New Roman" panose="02020603050405020304" pitchFamily="18" charset="0"/>
                <a:cs typeface="Times New Roman" panose="02020603050405020304" pitchFamily="18" charset="0"/>
              </a:rPr>
              <a:t>предварительного прогнозирования и планирования расходов на среднесрочную перспективу, чтобы иметь возможность определить предполагаемую эффективность и время для контроля.</a:t>
            </a:r>
          </a:p>
          <a:p>
            <a:pPr algn="just"/>
            <a:r>
              <a:rPr lang="ru-RU" dirty="0" smtClean="0">
                <a:solidFill>
                  <a:schemeClr val="tx1"/>
                </a:solidFill>
                <a:latin typeface="Times New Roman" panose="02020603050405020304" pitchFamily="18" charset="0"/>
                <a:cs typeface="Times New Roman" panose="02020603050405020304" pitchFamily="18" charset="0"/>
              </a:rPr>
              <a:t>Методы </a:t>
            </a:r>
            <a:r>
              <a:rPr lang="ru-RU" dirty="0">
                <a:solidFill>
                  <a:schemeClr val="tx1"/>
                </a:solidFill>
                <a:latin typeface="Times New Roman" panose="02020603050405020304" pitchFamily="18" charset="0"/>
                <a:cs typeface="Times New Roman" panose="02020603050405020304" pitchFamily="18" charset="0"/>
              </a:rPr>
              <a:t>контроля должны быть увязаны с перспективами развития системы руководства научно-технической политикой на государственном уровне.</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Экспертная </a:t>
            </a:r>
            <a:r>
              <a:rPr lang="ru-RU" dirty="0">
                <a:solidFill>
                  <a:schemeClr val="tx1"/>
                </a:solidFill>
                <a:latin typeface="Times New Roman" panose="02020603050405020304" pitchFamily="18" charset="0"/>
                <a:cs typeface="Times New Roman" panose="02020603050405020304" pitchFamily="18" charset="0"/>
              </a:rPr>
              <a:t>оценка дается на основе анализа научного содержания проекта и научного потенциала автора (или авторского коллектива). При анализе научного содержания проекта учитываются:</a:t>
            </a:r>
          </a:p>
          <a:p>
            <a:pPr algn="just"/>
            <a:r>
              <a:rPr lang="ru-RU" i="1" dirty="0" smtClean="0">
                <a:solidFill>
                  <a:schemeClr val="tx1"/>
                </a:solidFill>
                <a:latin typeface="Times New Roman" panose="02020603050405020304" pitchFamily="18" charset="0"/>
                <a:cs typeface="Times New Roman" panose="02020603050405020304" pitchFamily="18" charset="0"/>
              </a:rPr>
              <a:t>Четкость </a:t>
            </a:r>
            <a:r>
              <a:rPr lang="ru-RU" i="1" dirty="0">
                <a:solidFill>
                  <a:schemeClr val="tx1"/>
                </a:solidFill>
                <a:latin typeface="Times New Roman" panose="02020603050405020304" pitchFamily="18" charset="0"/>
                <a:cs typeface="Times New Roman" panose="02020603050405020304" pitchFamily="18" charset="0"/>
              </a:rPr>
              <a:t>изложения</a:t>
            </a:r>
            <a:r>
              <a:rPr lang="ru-RU" dirty="0">
                <a:solidFill>
                  <a:schemeClr val="tx1"/>
                </a:solidFill>
                <a:latin typeface="Times New Roman" panose="02020603050405020304" pitchFamily="18" charset="0"/>
                <a:cs typeface="Times New Roman" panose="02020603050405020304" pitchFamily="18" charset="0"/>
              </a:rPr>
              <a:t> замысла проекта (четкое, нечеткое).</a:t>
            </a:r>
          </a:p>
          <a:p>
            <a:pPr algn="just"/>
            <a:r>
              <a:rPr lang="ru-RU" i="1" dirty="0" smtClean="0">
                <a:solidFill>
                  <a:schemeClr val="tx1"/>
                </a:solidFill>
                <a:latin typeface="Times New Roman" panose="02020603050405020304" pitchFamily="18" charset="0"/>
                <a:cs typeface="Times New Roman" panose="02020603050405020304" pitchFamily="18" charset="0"/>
              </a:rPr>
              <a:t>Четкость </a:t>
            </a:r>
            <a:r>
              <a:rPr lang="ru-RU" i="1" dirty="0">
                <a:solidFill>
                  <a:schemeClr val="tx1"/>
                </a:solidFill>
                <a:latin typeface="Times New Roman" panose="02020603050405020304" pitchFamily="18" charset="0"/>
                <a:cs typeface="Times New Roman" panose="02020603050405020304" pitchFamily="18" charset="0"/>
              </a:rPr>
              <a:t>определения цели и методов исследования</a:t>
            </a:r>
            <a:r>
              <a:rPr lang="ru-RU" dirty="0">
                <a:solidFill>
                  <a:schemeClr val="tx1"/>
                </a:solidFill>
                <a:latin typeface="Times New Roman" panose="02020603050405020304" pitchFamily="18" charset="0"/>
                <a:cs typeface="Times New Roman" panose="02020603050405020304" pitchFamily="18" charset="0"/>
              </a:rPr>
              <a:t> (четко, нечетко).</a:t>
            </a:r>
          </a:p>
          <a:p>
            <a:pPr algn="just"/>
            <a:r>
              <a:rPr lang="ru-RU" i="1" dirty="0" smtClean="0">
                <a:solidFill>
                  <a:schemeClr val="tx1"/>
                </a:solidFill>
                <a:latin typeface="Times New Roman" panose="02020603050405020304" pitchFamily="18" charset="0"/>
                <a:cs typeface="Times New Roman" panose="02020603050405020304" pitchFamily="18" charset="0"/>
              </a:rPr>
              <a:t>Качественные </a:t>
            </a:r>
            <a:r>
              <a:rPr lang="ru-RU" i="1" dirty="0">
                <a:solidFill>
                  <a:schemeClr val="tx1"/>
                </a:solidFill>
                <a:latin typeface="Times New Roman" panose="02020603050405020304" pitchFamily="18" charset="0"/>
                <a:cs typeface="Times New Roman" panose="02020603050405020304" pitchFamily="18" charset="0"/>
              </a:rPr>
              <a:t>характеристики проекта</a:t>
            </a:r>
            <a:r>
              <a:rPr lang="ru-RU" dirty="0">
                <a:solidFill>
                  <a:schemeClr val="tx1"/>
                </a:solidFill>
                <a:latin typeface="Times New Roman" panose="02020603050405020304" pitchFamily="18" charset="0"/>
                <a:cs typeface="Times New Roman" panose="02020603050405020304" pitchFamily="18" charset="0"/>
              </a:rPr>
              <a:t> (проект имеет: фундаментальный характер; междисциплинарный или системный характер; прикладной характер).</a:t>
            </a:r>
          </a:p>
          <a:p>
            <a:pPr algn="just"/>
            <a:r>
              <a:rPr lang="ru-RU" i="1" dirty="0" smtClean="0">
                <a:solidFill>
                  <a:schemeClr val="tx1"/>
                </a:solidFill>
                <a:latin typeface="Times New Roman" panose="02020603050405020304" pitchFamily="18" charset="0"/>
                <a:cs typeface="Times New Roman" panose="02020603050405020304" pitchFamily="18" charset="0"/>
              </a:rPr>
              <a:t>Научный </a:t>
            </a:r>
            <a:r>
              <a:rPr lang="ru-RU" i="1" dirty="0">
                <a:solidFill>
                  <a:schemeClr val="tx1"/>
                </a:solidFill>
                <a:latin typeface="Times New Roman" panose="02020603050405020304" pitchFamily="18" charset="0"/>
                <a:cs typeface="Times New Roman" panose="02020603050405020304" pitchFamily="18" charset="0"/>
              </a:rPr>
              <a:t>задел</a:t>
            </a:r>
            <a:r>
              <a:rPr lang="ru-RU" dirty="0">
                <a:solidFill>
                  <a:schemeClr val="tx1"/>
                </a:solidFill>
                <a:latin typeface="Times New Roman" panose="02020603050405020304" pitchFamily="18" charset="0"/>
                <a:cs typeface="Times New Roman" panose="02020603050405020304" pitchFamily="18" charset="0"/>
              </a:rPr>
              <a:t> (имеются: существенный научный и методологический задел в решении сформулированной в проекте проблемы; публикации по заданной теме; научно-методическая проработка решения проблемы отсутствует).</a:t>
            </a:r>
          </a:p>
          <a:p>
            <a:pPr algn="just"/>
            <a:r>
              <a:rPr lang="ru-RU" i="1" dirty="0" smtClean="0">
                <a:solidFill>
                  <a:schemeClr val="tx1"/>
                </a:solidFill>
                <a:latin typeface="Times New Roman" panose="02020603050405020304" pitchFamily="18" charset="0"/>
                <a:cs typeface="Times New Roman" panose="02020603050405020304" pitchFamily="18" charset="0"/>
              </a:rPr>
              <a:t>Новизна </a:t>
            </a:r>
            <a:r>
              <a:rPr lang="ru-RU" i="1" dirty="0">
                <a:solidFill>
                  <a:schemeClr val="tx1"/>
                </a:solidFill>
                <a:latin typeface="Times New Roman" panose="02020603050405020304" pitchFamily="18" charset="0"/>
                <a:cs typeface="Times New Roman" panose="02020603050405020304" pitchFamily="18" charset="0"/>
              </a:rPr>
              <a:t>постановки проблемы</a:t>
            </a:r>
            <a:r>
              <a:rPr lang="ru-RU" dirty="0">
                <a:solidFill>
                  <a:schemeClr val="tx1"/>
                </a:solidFill>
                <a:latin typeface="Times New Roman" panose="02020603050405020304" pitchFamily="18" charset="0"/>
                <a:cs typeface="Times New Roman" panose="02020603050405020304" pitchFamily="18" charset="0"/>
              </a:rPr>
              <a:t> (автором впервые сформулирована и научно обоснована проблема исследования; автором предложены оригинальные подходы к решению проблемы; сформулированная в проекте проблема исследования известна науке и автором не предложены оригинальные подходы к решению проблемы).</a:t>
            </a:r>
          </a:p>
          <a:p>
            <a:pPr marL="0" indent="0" algn="just">
              <a:buNone/>
            </a:pPr>
            <a:r>
              <a:rPr lang="ru-RU" b="1" i="1" dirty="0" smtClean="0">
                <a:solidFill>
                  <a:schemeClr val="tx1"/>
                </a:solidFill>
                <a:latin typeface="Times New Roman" panose="02020603050405020304" pitchFamily="18" charset="0"/>
                <a:cs typeface="Times New Roman" panose="02020603050405020304" pitchFamily="18" charset="0"/>
              </a:rPr>
              <a:t>	Научный </a:t>
            </a:r>
            <a:r>
              <a:rPr lang="ru-RU" b="1" i="1" dirty="0">
                <a:solidFill>
                  <a:schemeClr val="tx1"/>
                </a:solidFill>
                <a:latin typeface="Times New Roman" panose="02020603050405020304" pitchFamily="18" charset="0"/>
                <a:cs typeface="Times New Roman" panose="02020603050405020304" pitchFamily="18" charset="0"/>
              </a:rPr>
              <a:t>потенциал авторского коллектива</a:t>
            </a:r>
            <a:r>
              <a:rPr lang="ru-RU" dirty="0">
                <a:solidFill>
                  <a:schemeClr val="tx1"/>
                </a:solidFill>
                <a:latin typeface="Times New Roman" panose="02020603050405020304" pitchFamily="18" charset="0"/>
                <a:cs typeface="Times New Roman" panose="02020603050405020304" pitchFamily="18" charset="0"/>
              </a:rPr>
              <a:t> оценивается с учетом анализа научного содержания проекта (автор/участники в состоянии выполнить заявленную работу; эксперт сомневается в возможности выполнить заявленную работу).</a:t>
            </a:r>
          </a:p>
        </p:txBody>
      </p:sp>
    </p:spTree>
    <p:extLst>
      <p:ext uri="{BB962C8B-B14F-4D97-AF65-F5344CB8AC3E}">
        <p14:creationId xmlns:p14="http://schemas.microsoft.com/office/powerpoint/2010/main" val="2800509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83892" y="746554"/>
            <a:ext cx="6911546" cy="6210300"/>
          </a:xfrm>
        </p:spPr>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Для </a:t>
            </a:r>
            <a:r>
              <a:rPr lang="ru-RU" dirty="0">
                <a:solidFill>
                  <a:schemeClr val="tx1"/>
                </a:solidFill>
                <a:latin typeface="Times New Roman" panose="02020603050405020304" pitchFamily="18" charset="0"/>
                <a:cs typeface="Times New Roman" panose="02020603050405020304" pitchFamily="18" charset="0"/>
              </a:rPr>
              <a:t>отбора проектов, реализуемых любой инновационной структурой (научно-технологическим парком, венчурным фондом и т. д.), формирование селекционной стратегии может происходить в </a:t>
            </a:r>
            <a:r>
              <a:rPr lang="ru-RU" b="1" i="1" dirty="0">
                <a:solidFill>
                  <a:schemeClr val="tx1"/>
                </a:solidFill>
                <a:latin typeface="Times New Roman" panose="02020603050405020304" pitchFamily="18" charset="0"/>
                <a:cs typeface="Times New Roman" panose="02020603050405020304" pitchFamily="18" charset="0"/>
              </a:rPr>
              <a:t>три этапа</a:t>
            </a:r>
            <a:r>
              <a:rPr lang="ru-RU" dirty="0">
                <a:solidFill>
                  <a:schemeClr val="tx1"/>
                </a:solidFill>
                <a:latin typeface="Times New Roman" panose="02020603050405020304" pitchFamily="18" charset="0"/>
                <a:cs typeface="Times New Roman" panose="02020603050405020304" pitchFamily="18" charset="0"/>
              </a:rPr>
              <a:t>.</a:t>
            </a:r>
          </a:p>
          <a:p>
            <a:pPr marL="0" indent="0" algn="just">
              <a:buNone/>
            </a:pPr>
            <a:r>
              <a:rPr lang="ru-RU" b="1" i="1" dirty="0" smtClean="0">
                <a:solidFill>
                  <a:schemeClr val="tx1"/>
                </a:solidFill>
                <a:latin typeface="Times New Roman" panose="02020603050405020304" pitchFamily="18" charset="0"/>
                <a:cs typeface="Times New Roman" panose="02020603050405020304" pitchFamily="18" charset="0"/>
              </a:rPr>
              <a:t>	Первый </a:t>
            </a:r>
            <a:r>
              <a:rPr lang="ru-RU" b="1" i="1" dirty="0">
                <a:solidFill>
                  <a:schemeClr val="tx1"/>
                </a:solidFill>
                <a:latin typeface="Times New Roman" panose="02020603050405020304" pitchFamily="18" charset="0"/>
                <a:cs typeface="Times New Roman" panose="02020603050405020304" pitchFamily="18" charset="0"/>
              </a:rPr>
              <a:t>этап</a:t>
            </a:r>
            <a:r>
              <a:rPr lang="ru-RU" dirty="0">
                <a:solidFill>
                  <a:schemeClr val="tx1"/>
                </a:solidFill>
                <a:latin typeface="Times New Roman" panose="02020603050405020304" pitchFamily="18" charset="0"/>
                <a:cs typeface="Times New Roman" panose="02020603050405020304" pitchFamily="18" charset="0"/>
              </a:rPr>
              <a:t> заключается в выборе стратегии развития региона и формулировке задач, стоящих перед данной инновационной структурой. Так, научно-технологический парк должен определить приоритетные научно-технологические направления своего развития с учетом экономических задач, стоящих перед регионом, имеющегося научного задела, оценки возможности выхода на внешний рынок и успеха на внутреннем рынке.</a:t>
            </a:r>
          </a:p>
          <a:p>
            <a:pPr marL="0" indent="0" algn="just">
              <a:buNone/>
            </a:pPr>
            <a:r>
              <a:rPr lang="ru-RU" b="1" i="1" dirty="0" smtClean="0">
                <a:solidFill>
                  <a:schemeClr val="tx1"/>
                </a:solidFill>
                <a:latin typeface="Times New Roman" panose="02020603050405020304" pitchFamily="18" charset="0"/>
                <a:cs typeface="Times New Roman" panose="02020603050405020304" pitchFamily="18" charset="0"/>
              </a:rPr>
              <a:t>	На </a:t>
            </a:r>
            <a:r>
              <a:rPr lang="ru-RU" b="1" i="1" dirty="0">
                <a:solidFill>
                  <a:schemeClr val="tx1"/>
                </a:solidFill>
                <a:latin typeface="Times New Roman" panose="02020603050405020304" pitchFamily="18" charset="0"/>
                <a:cs typeface="Times New Roman" panose="02020603050405020304" pitchFamily="18" charset="0"/>
              </a:rPr>
              <a:t>втором этапе</a:t>
            </a:r>
            <a:r>
              <a:rPr lang="ru-RU" i="1"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формируется исходное множество проектов. При этом уровень организации конкурса проектов, информированность потенциальных претендентов, широта охвата возможных участников конкурса во многом определяют круг проектов, представленных на экспертизу, и их качество.</a:t>
            </a:r>
          </a:p>
          <a:p>
            <a:pPr marL="0" indent="0">
              <a:buNone/>
            </a:pPr>
            <a:endParaRPr lang="ru-RU" dirty="0"/>
          </a:p>
        </p:txBody>
      </p:sp>
      <p:sp>
        <p:nvSpPr>
          <p:cNvPr id="2" name="Прямоугольник 1"/>
          <p:cNvSpPr/>
          <p:nvPr/>
        </p:nvSpPr>
        <p:spPr>
          <a:xfrm>
            <a:off x="3015454" y="0"/>
            <a:ext cx="6703759" cy="400110"/>
          </a:xfrm>
          <a:prstGeom prst="rect">
            <a:avLst/>
          </a:prstGeom>
        </p:spPr>
        <p:txBody>
          <a:bodyPr wrap="none">
            <a:spAutoFit/>
          </a:bodyPr>
          <a:lstStyle/>
          <a:p>
            <a:pPr algn="ctr"/>
            <a:r>
              <a:rPr lang="ru-RU" sz="2000" b="1" u="sng" dirty="0">
                <a:latin typeface="Times New Roman" panose="02020603050405020304" pitchFamily="18" charset="0"/>
                <a:cs typeface="Times New Roman" panose="02020603050405020304" pitchFamily="18" charset="0"/>
              </a:rPr>
              <a:t>10.5. Методы оценки и отбора инновационных проектов</a:t>
            </a:r>
            <a:endParaRPr lang="ru-RU" sz="2000" u="sng"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21170" r="19875"/>
          <a:stretch/>
        </p:blipFill>
        <p:spPr>
          <a:xfrm>
            <a:off x="140040" y="985698"/>
            <a:ext cx="4744997" cy="5365674"/>
          </a:xfrm>
          <a:prstGeom prst="rect">
            <a:avLst/>
          </a:prstGeom>
          <a:ln>
            <a:noFill/>
          </a:ln>
          <a:effectLst>
            <a:softEdge rad="112500"/>
          </a:effectLst>
        </p:spPr>
      </p:pic>
    </p:spTree>
    <p:extLst>
      <p:ext uri="{BB962C8B-B14F-4D97-AF65-F5344CB8AC3E}">
        <p14:creationId xmlns:p14="http://schemas.microsoft.com/office/powerpoint/2010/main" val="178988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6163" y="310292"/>
            <a:ext cx="8452022" cy="6413500"/>
          </a:xfrm>
        </p:spPr>
        <p:txBody>
          <a:bodyPr>
            <a:normAutofit/>
          </a:bodyPr>
          <a:lstStyle/>
          <a:p>
            <a:pPr marL="0" indent="0" algn="just">
              <a:buNone/>
            </a:pPr>
            <a:r>
              <a:rPr lang="ru-RU" b="1" i="1" dirty="0" smtClean="0">
                <a:solidFill>
                  <a:schemeClr val="tx1"/>
                </a:solidFill>
                <a:latin typeface="Times New Roman" panose="02020603050405020304" pitchFamily="18" charset="0"/>
                <a:cs typeface="Times New Roman" panose="02020603050405020304" pitchFamily="18" charset="0"/>
              </a:rPr>
              <a:t>	На </a:t>
            </a:r>
            <a:r>
              <a:rPr lang="ru-RU" b="1" i="1" dirty="0">
                <a:solidFill>
                  <a:schemeClr val="tx1"/>
                </a:solidFill>
                <a:latin typeface="Times New Roman" panose="02020603050405020304" pitchFamily="18" charset="0"/>
                <a:cs typeface="Times New Roman" panose="02020603050405020304" pitchFamily="18" charset="0"/>
              </a:rPr>
              <a:t>третьем этапе</a:t>
            </a:r>
            <a:r>
              <a:rPr lang="ru-RU" dirty="0">
                <a:solidFill>
                  <a:schemeClr val="tx1"/>
                </a:solidFill>
                <a:latin typeface="Times New Roman" panose="02020603050405020304" pitchFamily="18" charset="0"/>
                <a:cs typeface="Times New Roman" panose="02020603050405020304" pitchFamily="18" charset="0"/>
              </a:rPr>
              <a:t> проводится экспертиза проектов, т. е. отбор наиболее перспективных. Эта задача во многом определяется проведением первых двух этапов, а также квалификацией и конкретными задачами, стоящими перед экспертами. В то же время можно рекомендовать следующие группы критериев для оценки и отбора проектов:</a:t>
            </a:r>
          </a:p>
          <a:p>
            <a:pPr algn="just"/>
            <a:r>
              <a:rPr lang="ru-RU" b="1" i="1" dirty="0">
                <a:solidFill>
                  <a:schemeClr val="tx1"/>
                </a:solidFill>
                <a:latin typeface="Times New Roman" panose="02020603050405020304" pitchFamily="18" charset="0"/>
                <a:cs typeface="Times New Roman" panose="02020603050405020304" pitchFamily="18" charset="0"/>
              </a:rPr>
              <a:t>I группа критериев</a:t>
            </a:r>
            <a:r>
              <a:rPr lang="ru-RU" dirty="0">
                <a:solidFill>
                  <a:schemeClr val="tx1"/>
                </a:solidFill>
                <a:latin typeface="Times New Roman" panose="02020603050405020304" pitchFamily="18" charset="0"/>
                <a:cs typeface="Times New Roman" panose="02020603050405020304" pitchFamily="18" charset="0"/>
              </a:rPr>
              <a:t> характеризует соответствие проекта экономическому развитию региона, его экологическим особенностям и научно-технологическим направлениям инновационной структуры;</a:t>
            </a:r>
          </a:p>
          <a:p>
            <a:pPr algn="just"/>
            <a:r>
              <a:rPr lang="ru-RU" b="1" i="1" dirty="0">
                <a:solidFill>
                  <a:schemeClr val="tx1"/>
                </a:solidFill>
                <a:latin typeface="Times New Roman" panose="02020603050405020304" pitchFamily="18" charset="0"/>
                <a:cs typeface="Times New Roman" panose="02020603050405020304" pitchFamily="18" charset="0"/>
              </a:rPr>
              <a:t>II группа критериев</a:t>
            </a:r>
            <a:r>
              <a:rPr lang="ru-RU" dirty="0">
                <a:solidFill>
                  <a:schemeClr val="tx1"/>
                </a:solidFill>
                <a:latin typeface="Times New Roman" panose="02020603050405020304" pitchFamily="18" charset="0"/>
                <a:cs typeface="Times New Roman" panose="02020603050405020304" pitchFamily="18" charset="0"/>
              </a:rPr>
              <a:t> направлена на оценку коммерческого успеха нововведения;</a:t>
            </a:r>
          </a:p>
          <a:p>
            <a:pPr algn="just"/>
            <a:r>
              <a:rPr lang="ru-RU" b="1" i="1" dirty="0">
                <a:solidFill>
                  <a:schemeClr val="tx1"/>
                </a:solidFill>
                <a:latin typeface="Times New Roman" panose="02020603050405020304" pitchFamily="18" charset="0"/>
                <a:cs typeface="Times New Roman" panose="02020603050405020304" pitchFamily="18" charset="0"/>
              </a:rPr>
              <a:t>III группа критериев</a:t>
            </a:r>
            <a:r>
              <a:rPr lang="ru-RU" dirty="0">
                <a:solidFill>
                  <a:schemeClr val="tx1"/>
                </a:solidFill>
                <a:latin typeface="Times New Roman" panose="02020603050405020304" pitchFamily="18" charset="0"/>
                <a:cs typeface="Times New Roman" panose="02020603050405020304" pitchFamily="18" charset="0"/>
              </a:rPr>
              <a:t> оценивает научно-технический уровень проекта;</a:t>
            </a:r>
          </a:p>
          <a:p>
            <a:pPr algn="just"/>
            <a:r>
              <a:rPr lang="ru-RU" b="1" i="1" dirty="0">
                <a:solidFill>
                  <a:schemeClr val="tx1"/>
                </a:solidFill>
                <a:latin typeface="Times New Roman" panose="02020603050405020304" pitchFamily="18" charset="0"/>
                <a:cs typeface="Times New Roman" panose="02020603050405020304" pitchFamily="18" charset="0"/>
              </a:rPr>
              <a:t>IV группа</a:t>
            </a:r>
            <a:r>
              <a:rPr lang="ru-RU" dirty="0">
                <a:solidFill>
                  <a:schemeClr val="tx1"/>
                </a:solidFill>
                <a:latin typeface="Times New Roman" panose="02020603050405020304" pitchFamily="18" charset="0"/>
                <a:cs typeface="Times New Roman" panose="02020603050405020304" pitchFamily="18" charset="0"/>
              </a:rPr>
              <a:t> используется для финансовой оценки проекта;</a:t>
            </a:r>
          </a:p>
          <a:p>
            <a:pPr algn="just"/>
            <a:r>
              <a:rPr lang="ru-RU" b="1" i="1" dirty="0">
                <a:solidFill>
                  <a:schemeClr val="tx1"/>
                </a:solidFill>
                <a:latin typeface="Times New Roman" panose="02020603050405020304" pitchFamily="18" charset="0"/>
                <a:cs typeface="Times New Roman" panose="02020603050405020304" pitchFamily="18" charset="0"/>
              </a:rPr>
              <a:t>V группа</a:t>
            </a:r>
            <a:r>
              <a:rPr lang="ru-RU" dirty="0">
                <a:solidFill>
                  <a:schemeClr val="tx1"/>
                </a:solidFill>
                <a:latin typeface="Times New Roman" panose="02020603050405020304" pitchFamily="18" charset="0"/>
                <a:cs typeface="Times New Roman" panose="02020603050405020304" pitchFamily="18" charset="0"/>
              </a:rPr>
              <a:t> оценивает вероятность производственной реализации проекта;</a:t>
            </a:r>
          </a:p>
          <a:p>
            <a:pPr algn="just"/>
            <a:r>
              <a:rPr lang="ru-RU" b="1" i="1" dirty="0">
                <a:solidFill>
                  <a:schemeClr val="tx1"/>
                </a:solidFill>
                <a:latin typeface="Times New Roman" panose="02020603050405020304" pitchFamily="18" charset="0"/>
                <a:cs typeface="Times New Roman" panose="02020603050405020304" pitchFamily="18" charset="0"/>
              </a:rPr>
              <a:t>VI группа</a:t>
            </a:r>
            <a:r>
              <a:rPr lang="ru-RU" dirty="0">
                <a:solidFill>
                  <a:schemeClr val="tx1"/>
                </a:solidFill>
                <a:latin typeface="Times New Roman" panose="02020603050405020304" pitchFamily="18" charset="0"/>
                <a:cs typeface="Times New Roman" panose="02020603050405020304" pitchFamily="18" charset="0"/>
              </a:rPr>
              <a:t> оценивает вероятность реализации проекта с учетом различных видов риска.</a:t>
            </a:r>
          </a:p>
          <a:p>
            <a:pPr marL="0" indent="0" algn="just">
              <a:buNone/>
            </a:pPr>
            <a:r>
              <a:rPr lang="ru-RU" dirty="0">
                <a:solidFill>
                  <a:schemeClr val="tx1"/>
                </a:solidFill>
                <a:latin typeface="Times New Roman" panose="02020603050405020304" pitchFamily="18" charset="0"/>
                <a:cs typeface="Times New Roman" panose="02020603050405020304" pitchFamily="18" charset="0"/>
              </a:rPr>
              <a:t>Перечень рекомендуемых критериев представлен в табл. 10.1.</a:t>
            </a:r>
          </a:p>
          <a:p>
            <a:pPr marL="0" indent="0">
              <a:buNone/>
            </a:pPr>
            <a:endParaRPr lang="ru-RU" dirty="0"/>
          </a:p>
          <a:p>
            <a:pPr marL="0" indent="0">
              <a:buNone/>
            </a:pPr>
            <a:endParaRPr lang="ru-RU" dirty="0"/>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15621" r="12162"/>
          <a:stretch/>
        </p:blipFill>
        <p:spPr>
          <a:xfrm>
            <a:off x="9424088" y="532120"/>
            <a:ext cx="2603156" cy="4806226"/>
          </a:xfrm>
          <a:prstGeom prst="rect">
            <a:avLst/>
          </a:prstGeom>
          <a:ln>
            <a:noFill/>
          </a:ln>
          <a:effectLst>
            <a:softEdge rad="112500"/>
          </a:effectLst>
        </p:spPr>
      </p:pic>
    </p:spTree>
    <p:extLst>
      <p:ext uri="{BB962C8B-B14F-4D97-AF65-F5344CB8AC3E}">
        <p14:creationId xmlns:p14="http://schemas.microsoft.com/office/powerpoint/2010/main" val="931352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125554109"/>
              </p:ext>
            </p:extLst>
          </p:nvPr>
        </p:nvGraphicFramePr>
        <p:xfrm>
          <a:off x="800100" y="1"/>
          <a:ext cx="5334000" cy="7205738"/>
        </p:xfrm>
        <a:graphic>
          <a:graphicData uri="http://schemas.openxmlformats.org/drawingml/2006/table">
            <a:tbl>
              <a:tblPr firstRow="1" firstCol="1" lastRow="1" lastCol="1" bandRow="1" bandCol="1"/>
              <a:tblGrid>
                <a:gridCol w="1766387"/>
                <a:gridCol w="3567613"/>
              </a:tblGrid>
              <a:tr h="144024">
                <a:tc>
                  <a:txBody>
                    <a:bodyPr/>
                    <a:lstStyle/>
                    <a:p>
                      <a:pPr indent="180340" algn="ct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Группы критериев</a:t>
                      </a:r>
                    </a:p>
                  </a:txBody>
                  <a:tcPr marL="30012" marR="30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97000"/>
                        </a:lnSpc>
                        <a:spcAft>
                          <a:spcPts val="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Критерии для оценки проектов</a:t>
                      </a:r>
                    </a:p>
                  </a:txBody>
                  <a:tcPr marL="30012" marR="30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24">
                <a:tc>
                  <a:txBody>
                    <a:bodyPr/>
                    <a:lstStyle/>
                    <a:p>
                      <a:pPr indent="21590" algn="ct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30012" marR="30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715" algn="ctr">
                        <a:lnSpc>
                          <a:spcPct val="97000"/>
                        </a:lnSpc>
                        <a:spcAft>
                          <a:spcPts val="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2</a:t>
                      </a:r>
                    </a:p>
                  </a:txBody>
                  <a:tcPr marL="30012" marR="30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1054">
                <a:tc>
                  <a:txBody>
                    <a:bodyPr/>
                    <a:lstStyle/>
                    <a:p>
                      <a:pPr>
                        <a:lnSpc>
                          <a:spcPct val="97000"/>
                        </a:lnSpc>
                        <a:spcAft>
                          <a:spcPts val="0"/>
                        </a:spcAft>
                      </a:pPr>
                      <a:endParaRPr lang="ru-RU" sz="9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7000"/>
                        </a:lnSpc>
                        <a:spcAft>
                          <a:spcPts val="0"/>
                        </a:spcAft>
                      </a:pPr>
                      <a:endParaRPr lang="ru-RU" sz="9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7000"/>
                        </a:lnSpc>
                        <a:spcAft>
                          <a:spcPts val="0"/>
                        </a:spcAft>
                      </a:pPr>
                      <a:endParaRPr lang="ru-RU" sz="9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7000"/>
                        </a:lnSpc>
                        <a:spcAft>
                          <a:spcPts val="0"/>
                        </a:spcAft>
                      </a:pPr>
                      <a:endParaRPr lang="ru-RU" sz="9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7000"/>
                        </a:lnSpc>
                        <a:spcAft>
                          <a:spcPts val="0"/>
                        </a:spcAft>
                      </a:pP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1</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Соответствие экономическому развитию региона, его экологическим особенностям, научно-технологическим направлениям инновационной структуры</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2. Коммерческий успех   нововведения</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3. Научно-технические критерии</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endParaRPr lang="ru-RU" sz="9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7000"/>
                        </a:lnSpc>
                        <a:spcAft>
                          <a:spcPts val="0"/>
                        </a:spcAft>
                      </a:pPr>
                      <a:endParaRPr lang="ru-RU" sz="9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7000"/>
                        </a:lnSpc>
                        <a:spcAft>
                          <a:spcPts val="0"/>
                        </a:spcAft>
                      </a:pPr>
                      <a:endParaRPr lang="ru-RU" sz="9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7000"/>
                        </a:lnSpc>
                        <a:spcAft>
                          <a:spcPts val="0"/>
                        </a:spcAft>
                      </a:pP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4</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Финансовые критерии</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0012" marR="30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7000"/>
                        </a:lnSpc>
                        <a:spcAft>
                          <a:spcPts val="0"/>
                        </a:spcAft>
                      </a:pPr>
                      <a:endParaRPr lang="ru-RU" sz="9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97000"/>
                        </a:lnSpc>
                        <a:spcAft>
                          <a:spcPts val="0"/>
                        </a:spcAft>
                      </a:pPr>
                      <a:endParaRPr lang="ru-RU" sz="9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97000"/>
                        </a:lnSpc>
                        <a:spcAft>
                          <a:spcPts val="0"/>
                        </a:spcAft>
                      </a:pP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1</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Совместимость проекта с экономической ориентацией региона.</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2. Воздействие на экологию региона.</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3. Количество новых рабочих мест.</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4. Взаимодействие с национальной научно-технической политикой.</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5. Соответствие научно-технологическим направлениям инновационной структуры, а также ее долговременным и краткосрочным целям.</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6. Оценка фазы инновационного цикла данной технологии (продукта).</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7. Освоение данной технологии позволит выступать в роли адаптера, </a:t>
                      </a:r>
                      <a:r>
                        <a:rPr lang="ru-RU" sz="900" dirty="0" err="1">
                          <a:effectLst/>
                          <a:latin typeface="Times New Roman" panose="02020603050405020304" pitchFamily="18" charset="0"/>
                          <a:ea typeface="Calibri" panose="020F0502020204030204" pitchFamily="34" charset="0"/>
                          <a:cs typeface="Times New Roman" panose="02020603050405020304" pitchFamily="18" charset="0"/>
                        </a:rPr>
                        <a:t>инноватора</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или реципиента.</a:t>
                      </a:r>
                    </a:p>
                    <a:p>
                      <a:pPr algn="just">
                        <a:lnSpc>
                          <a:spcPct val="97000"/>
                        </a:lnSpc>
                        <a:spcAft>
                          <a:spcPts val="0"/>
                        </a:spcAft>
                      </a:pPr>
                      <a:endParaRPr lang="ru-RU" sz="9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97000"/>
                        </a:lnSpc>
                        <a:spcAft>
                          <a:spcPts val="0"/>
                        </a:spcAft>
                      </a:pP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1</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Соответствие потребностям рынка.</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2. Оценка общей емкости рынка.</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3. Оценка доли рынка.</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4. Оценка периода выпуска продукции.</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5. Цена продукта (соотношение с аналогами и товарами-субститутами).</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6. Стартовый капитал, его величина.</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7. Вероятный объем продаж.</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8. Соотношение с имеющимися технологиями и продуктами.</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9. Взаимодействие с конкурентами.</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10. Обеспечение каналами продвижения на рынок.</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11. Вероятность коммерческого успеха.</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12. Стоимость 1 кг продукции.</a:t>
                      </a:r>
                    </a:p>
                    <a:p>
                      <a:pPr algn="just">
                        <a:lnSpc>
                          <a:spcPct val="97000"/>
                        </a:lnSpc>
                        <a:spcAft>
                          <a:spcPts val="0"/>
                        </a:spcAft>
                      </a:pPr>
                      <a:endParaRPr lang="ru-RU" sz="9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97000"/>
                        </a:lnSpc>
                        <a:spcAft>
                          <a:spcPts val="0"/>
                        </a:spcAft>
                      </a:pP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1</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Новизна.</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2. Соотношение с мировым уровнем.</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3. Патентная чистота.</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4. Обеспеченность научно-техническими ресурсами.</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5. Возможность разработки "куста" новых технологий и продуктов.</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6. Вероятность технической реализации.</a:t>
                      </a:r>
                    </a:p>
                    <a:p>
                      <a:pPr algn="just">
                        <a:lnSpc>
                          <a:spcPct val="97000"/>
                        </a:lnSpc>
                        <a:spcAft>
                          <a:spcPts val="0"/>
                        </a:spcAft>
                      </a:pPr>
                      <a:endParaRPr lang="ru-RU" sz="9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97000"/>
                        </a:lnSpc>
                        <a:spcAft>
                          <a:spcPts val="0"/>
                        </a:spcAft>
                      </a:pP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1</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Стоимость проекта.</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2. Чистая текущая стоимость (NPV — </a:t>
                      </a:r>
                      <a:r>
                        <a:rPr lang="ru-RU" sz="900" dirty="0" err="1">
                          <a:effectLst/>
                          <a:latin typeface="Times New Roman" panose="02020603050405020304" pitchFamily="18" charset="0"/>
                          <a:ea typeface="Calibri" panose="020F0502020204030204" pitchFamily="34" charset="0"/>
                          <a:cs typeface="Times New Roman" panose="02020603050405020304" pitchFamily="18" charset="0"/>
                        </a:rPr>
                        <a:t>Net</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900" dirty="0" err="1">
                          <a:effectLst/>
                          <a:latin typeface="Times New Roman" panose="02020603050405020304" pitchFamily="18" charset="0"/>
                          <a:ea typeface="Calibri" panose="020F0502020204030204" pitchFamily="34" charset="0"/>
                          <a:cs typeface="Times New Roman" panose="02020603050405020304" pitchFamily="18" charset="0"/>
                        </a:rPr>
                        <a:t>Present</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900" dirty="0" err="1">
                          <a:effectLst/>
                          <a:latin typeface="Times New Roman" panose="02020603050405020304" pitchFamily="18" charset="0"/>
                          <a:ea typeface="Calibri" panose="020F0502020204030204" pitchFamily="34" charset="0"/>
                          <a:cs typeface="Times New Roman" panose="02020603050405020304" pitchFamily="18" charset="0"/>
                        </a:rPr>
                        <a:t>Value</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97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3. </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Внутренний коэффициент окупаемости</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(IRR – Internal Rate of Return).</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97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4. </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Временные рамки</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(Time Horizon).</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97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5. </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Ожидаемый срок действия инвестиций</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(Expected Useful Life).</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6. Окупаемость (</a:t>
                      </a:r>
                      <a:r>
                        <a:rPr lang="ru-RU" sz="900" dirty="0" err="1">
                          <a:effectLst/>
                          <a:latin typeface="Times New Roman" panose="02020603050405020304" pitchFamily="18" charset="0"/>
                          <a:ea typeface="Calibri" panose="020F0502020204030204" pitchFamily="34" charset="0"/>
                          <a:cs typeface="Times New Roman" panose="02020603050405020304" pitchFamily="18" charset="0"/>
                        </a:rPr>
                        <a:t>Payback</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7. Отношение доходов к расходам (</a:t>
                      </a:r>
                      <a:r>
                        <a:rPr lang="ru-RU" sz="900" dirty="0" err="1">
                          <a:effectLst/>
                          <a:latin typeface="Times New Roman" panose="02020603050405020304" pitchFamily="18" charset="0"/>
                          <a:ea typeface="Calibri" panose="020F0502020204030204" pitchFamily="34" charset="0"/>
                          <a:cs typeface="Times New Roman" panose="02020603050405020304" pitchFamily="18" charset="0"/>
                        </a:rPr>
                        <a:t>Benefit</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900" dirty="0" err="1">
                          <a:effectLst/>
                          <a:latin typeface="Times New Roman" panose="02020603050405020304" pitchFamily="18" charset="0"/>
                          <a:ea typeface="Calibri" panose="020F0502020204030204" pitchFamily="34" charset="0"/>
                          <a:cs typeface="Times New Roman" panose="02020603050405020304" pitchFamily="18" charset="0"/>
                        </a:rPr>
                        <a:t>Cost</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900" dirty="0" err="1">
                          <a:effectLst/>
                          <a:latin typeface="Times New Roman" panose="02020603050405020304" pitchFamily="18" charset="0"/>
                          <a:ea typeface="Calibri" panose="020F0502020204030204" pitchFamily="34" charset="0"/>
                          <a:cs typeface="Times New Roman" panose="02020603050405020304" pitchFamily="18" charset="0"/>
                        </a:rPr>
                        <a:t>Ratio</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8. Коэффициент покрытия долга (</a:t>
                      </a:r>
                      <a:r>
                        <a:rPr lang="ru-RU" sz="900" dirty="0" err="1">
                          <a:effectLst/>
                          <a:latin typeface="Times New Roman" panose="02020603050405020304" pitchFamily="18" charset="0"/>
                          <a:ea typeface="Calibri" panose="020F0502020204030204" pitchFamily="34" charset="0"/>
                          <a:cs typeface="Times New Roman" panose="02020603050405020304" pitchFamily="18" charset="0"/>
                        </a:rPr>
                        <a:t>debt</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900" dirty="0" err="1">
                          <a:effectLst/>
                          <a:latin typeface="Times New Roman" panose="02020603050405020304" pitchFamily="18" charset="0"/>
                          <a:ea typeface="Calibri" panose="020F0502020204030204" pitchFamily="34" charset="0"/>
                          <a:cs typeface="Times New Roman" panose="02020603050405020304" pitchFamily="18" charset="0"/>
                        </a:rPr>
                        <a:t>cover</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900" dirty="0" err="1">
                          <a:effectLst/>
                          <a:latin typeface="Times New Roman" panose="02020603050405020304" pitchFamily="18" charset="0"/>
                          <a:ea typeface="Calibri" panose="020F0502020204030204" pitchFamily="34" charset="0"/>
                          <a:cs typeface="Times New Roman" panose="02020603050405020304" pitchFamily="18" charset="0"/>
                        </a:rPr>
                        <a:t>ratio</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9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9. Отношение затрат на разработку к капитальным вложениям для производства и реализации продукта</a:t>
                      </a:r>
                    </a:p>
                  </a:txBody>
                  <a:tcPr marL="30012" marR="30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4169630485"/>
              </p:ext>
            </p:extLst>
          </p:nvPr>
        </p:nvGraphicFramePr>
        <p:xfrm>
          <a:off x="6640830" y="905256"/>
          <a:ext cx="5144770" cy="4457576"/>
        </p:xfrm>
        <a:graphic>
          <a:graphicData uri="http://schemas.openxmlformats.org/drawingml/2006/table">
            <a:tbl>
              <a:tblPr firstRow="1" firstCol="1" lastRow="1" lastCol="1" bandRow="1" bandCol="1"/>
              <a:tblGrid>
                <a:gridCol w="1703722"/>
                <a:gridCol w="3441048"/>
              </a:tblGrid>
              <a:tr h="185732">
                <a:tc>
                  <a:txBody>
                    <a:bodyPr/>
                    <a:lstStyle/>
                    <a:p>
                      <a:pPr algn="ctr">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1844">
                <a:tc>
                  <a:txBody>
                    <a:bodyPr/>
                    <a:lstStyle/>
                    <a:p>
                      <a:pPr>
                        <a:lnSpc>
                          <a:spcPct val="97000"/>
                        </a:lnSpc>
                        <a:spcAft>
                          <a:spcPts val="0"/>
                        </a:spcAft>
                      </a:pP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7000"/>
                        </a:lnSpc>
                        <a:spcAft>
                          <a:spcPts val="0"/>
                        </a:spcAft>
                      </a:pP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7000"/>
                        </a:lnSpc>
                        <a:spcAft>
                          <a:spcPts val="0"/>
                        </a:spcAft>
                      </a:pP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7000"/>
                        </a:lnSpc>
                        <a:spcAft>
                          <a:spcPts val="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5</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Производственные критерии</a:t>
                      </a:r>
                    </a:p>
                    <a:p>
                      <a:pPr>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6. Реализуемость проекта с учетом различных видов риска</a:t>
                      </a:r>
                    </a:p>
                    <a:p>
                      <a:pPr>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1. Прогрессивность производственного процесса.</a:t>
                      </a:r>
                    </a:p>
                    <a:p>
                      <a:pPr algn="just">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2. Возможность обеспечения производственными мощностями.</a:t>
                      </a:r>
                    </a:p>
                    <a:p>
                      <a:pPr algn="just">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3. Возможность обеспечения производственными площадями.</a:t>
                      </a:r>
                    </a:p>
                    <a:p>
                      <a:pPr algn="just">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4. Наличие производственного персонала соответствующей квалификации.</a:t>
                      </a:r>
                    </a:p>
                    <a:p>
                      <a:pPr algn="just">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5. Издержки (соотношение со </a:t>
                      </a:r>
                      <a:r>
                        <a:rPr lang="ru-RU" sz="1100" dirty="0" err="1">
                          <a:effectLst/>
                          <a:latin typeface="Times New Roman" panose="02020603050405020304" pitchFamily="18" charset="0"/>
                          <a:ea typeface="Calibri" panose="020F0502020204030204" pitchFamily="34" charset="0"/>
                          <a:cs typeface="Times New Roman" panose="02020603050405020304" pitchFamily="18" charset="0"/>
                        </a:rPr>
                        <a:t>срсднеотраслевыми</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6. Материалоемкость.</a:t>
                      </a:r>
                    </a:p>
                    <a:p>
                      <a:pPr algn="just">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7. Энергоемкость.</a:t>
                      </a:r>
                    </a:p>
                    <a:p>
                      <a:pPr algn="just">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8. Возможность развития производства.</a:t>
                      </a:r>
                    </a:p>
                    <a:p>
                      <a:pPr algn="just">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9. Добавленная стоимость.</a:t>
                      </a:r>
                    </a:p>
                    <a:p>
                      <a:pPr algn="just">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10. </a:t>
                      </a:r>
                      <a:r>
                        <a:rPr lang="ru-RU" sz="1100" dirty="0" err="1">
                          <a:effectLst/>
                          <a:latin typeface="Times New Roman" panose="02020603050405020304" pitchFamily="18" charset="0"/>
                          <a:ea typeface="Calibri" panose="020F0502020204030204" pitchFamily="34" charset="0"/>
                          <a:cs typeface="Times New Roman" panose="02020603050405020304" pitchFamily="18" charset="0"/>
                        </a:rPr>
                        <a:t>Экологичность</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и безопасность производства.</a:t>
                      </a:r>
                    </a:p>
                    <a:p>
                      <a:pPr algn="just">
                        <a:lnSpc>
                          <a:spcPct val="97000"/>
                        </a:lnSpc>
                        <a:spcAft>
                          <a:spcPts val="0"/>
                        </a:spcAft>
                      </a:pPr>
                      <a:endParaRPr lang="ru-RU"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97000"/>
                        </a:lnSpc>
                        <a:spcAft>
                          <a:spcPts val="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1</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Научно-технический риск.</a:t>
                      </a:r>
                    </a:p>
                    <a:p>
                      <a:pPr algn="just">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2. Финансовый риск.</a:t>
                      </a:r>
                    </a:p>
                    <a:p>
                      <a:pPr algn="just">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3. Производственный риск.</a:t>
                      </a:r>
                    </a:p>
                    <a:p>
                      <a:pPr algn="just">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4. Коммерческий риск.</a:t>
                      </a:r>
                    </a:p>
                    <a:p>
                      <a:pPr algn="just">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5. «</a:t>
                      </a:r>
                      <a:r>
                        <a:rPr lang="ru-RU" sz="1100" dirty="0" err="1">
                          <a:effectLst/>
                          <a:latin typeface="Times New Roman" panose="02020603050405020304" pitchFamily="18" charset="0"/>
                          <a:ea typeface="Calibri" panose="020F0502020204030204" pitchFamily="34" charset="0"/>
                          <a:cs typeface="Times New Roman" panose="02020603050405020304" pitchFamily="18" charset="0"/>
                        </a:rPr>
                        <a:t>Страновой</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(«суверенный») риск.</a:t>
                      </a:r>
                    </a:p>
                    <a:p>
                      <a:pPr algn="just">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6. </a:t>
                      </a:r>
                      <a:r>
                        <a:rPr lang="ru-RU" sz="1100" dirty="0" err="1">
                          <a:effectLst/>
                          <a:latin typeface="Times New Roman" panose="02020603050405020304" pitchFamily="18" charset="0"/>
                          <a:ea typeface="Calibri" panose="020F0502020204030204" pitchFamily="34" charset="0"/>
                          <a:cs typeface="Times New Roman" panose="02020603050405020304" pitchFamily="18" charset="0"/>
                        </a:rPr>
                        <a:t>Трансферный</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риск.</a:t>
                      </a:r>
                    </a:p>
                    <a:p>
                      <a:pPr algn="just">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7. «Систематический» риск.</a:t>
                      </a:r>
                    </a:p>
                    <a:p>
                      <a:pPr algn="just">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8. Процентный риск.</a:t>
                      </a:r>
                    </a:p>
                    <a:p>
                      <a:pPr algn="just">
                        <a:lnSpc>
                          <a:spcPct val="9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9. Риск проекта и его соотношение с риском реализации всего портфеля.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8347332" y="205946"/>
            <a:ext cx="2386571" cy="369332"/>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Окончание табл. 10.1</a:t>
            </a:r>
          </a:p>
        </p:txBody>
      </p:sp>
    </p:spTree>
    <p:extLst>
      <p:ext uri="{BB962C8B-B14F-4D97-AF65-F5344CB8AC3E}">
        <p14:creationId xmlns:p14="http://schemas.microsoft.com/office/powerpoint/2010/main" val="309675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2386" y="209035"/>
            <a:ext cx="11036300" cy="6388100"/>
          </a:xfrm>
        </p:spPr>
        <p:txBody>
          <a:bodyPr>
            <a:normAutofit/>
          </a:bodyPr>
          <a:lstStyle/>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Так </a:t>
            </a:r>
            <a:r>
              <a:rPr lang="ru-RU" dirty="0">
                <a:solidFill>
                  <a:schemeClr val="tx1"/>
                </a:solidFill>
                <a:latin typeface="Times New Roman" panose="02020603050405020304" pitchFamily="18" charset="0"/>
                <a:cs typeface="Times New Roman" panose="02020603050405020304" pitchFamily="18" charset="0"/>
              </a:rPr>
              <a:t>как различные критерии имеют разновеликую значимость с точки зрения оценки проекта в целом, их предлагается ранжировать в соответствии с весовыми коэффициентами, которые можно получить с помощью </a:t>
            </a:r>
            <a:r>
              <a:rPr lang="ru-RU" b="1" i="1" dirty="0">
                <a:solidFill>
                  <a:schemeClr val="tx1"/>
                </a:solidFill>
                <a:latin typeface="Times New Roman" panose="02020603050405020304" pitchFamily="18" charset="0"/>
                <a:cs typeface="Times New Roman" panose="02020603050405020304" pitchFamily="18" charset="0"/>
              </a:rPr>
              <a:t>аналитического метода и метода экспертных оценок</a:t>
            </a:r>
            <a:r>
              <a:rPr lang="ru-RU" i="1" dirty="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p>
            <a:pPr marL="0" indent="0" algn="just">
              <a:buNone/>
            </a:pPr>
            <a:r>
              <a:rPr lang="ru-RU" b="1" i="1" dirty="0" smtClean="0">
                <a:solidFill>
                  <a:schemeClr val="tx1"/>
                </a:solidFill>
                <a:latin typeface="Times New Roman" panose="02020603050405020304" pitchFamily="18" charset="0"/>
                <a:cs typeface="Times New Roman" panose="02020603050405020304" pitchFamily="18" charset="0"/>
              </a:rPr>
              <a:t>	Метод </a:t>
            </a:r>
            <a:r>
              <a:rPr lang="ru-RU" b="1" i="1" dirty="0">
                <a:solidFill>
                  <a:schemeClr val="tx1"/>
                </a:solidFill>
                <a:latin typeface="Times New Roman" panose="02020603050405020304" pitchFamily="18" charset="0"/>
                <a:cs typeface="Times New Roman" panose="02020603050405020304" pitchFamily="18" charset="0"/>
              </a:rPr>
              <a:t>оценки движения денежных потоков</a:t>
            </a:r>
            <a:r>
              <a:rPr lang="ru-RU" dirty="0">
                <a:solidFill>
                  <a:schemeClr val="tx1"/>
                </a:solidFill>
                <a:latin typeface="Times New Roman" panose="02020603050405020304" pitchFamily="18" charset="0"/>
                <a:cs typeface="Times New Roman" panose="02020603050405020304" pitchFamily="18" charset="0"/>
              </a:rPr>
              <a:t> дает возможность оценить «приток» денежных средств за счет всех возможных источников и «отток» по всем предполагаемым направлениям. Оценка движения денежных потоков позволяет не только принимать решение о начале проекта, но и корректировать его в процессе развития. Повторная оценка движения денежных потоков может дать отрицательный результат, что приведет к решению прекратить выполнение данного проекта. </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При </a:t>
            </a:r>
            <a:r>
              <a:rPr lang="ru-RU" dirty="0">
                <a:solidFill>
                  <a:schemeClr val="tx1"/>
                </a:solidFill>
                <a:latin typeface="Times New Roman" panose="02020603050405020304" pitchFamily="18" charset="0"/>
                <a:cs typeface="Times New Roman" panose="02020603050405020304" pitchFamily="18" charset="0"/>
              </a:rPr>
              <a:t>оценке проектов с длительным сроком реализации используют </a:t>
            </a:r>
            <a:r>
              <a:rPr lang="ru-RU" b="1" i="1" dirty="0">
                <a:solidFill>
                  <a:schemeClr val="tx1"/>
                </a:solidFill>
                <a:latin typeface="Times New Roman" panose="02020603050405020304" pitchFamily="18" charset="0"/>
                <a:cs typeface="Times New Roman" panose="02020603050405020304" pitchFamily="18" charset="0"/>
              </a:rPr>
              <a:t>методы дисконтирования</a:t>
            </a:r>
            <a:r>
              <a:rPr lang="ru-RU" b="1" dirty="0">
                <a:solidFill>
                  <a:schemeClr val="tx1"/>
                </a:solidFill>
                <a:latin typeface="Times New Roman" panose="02020603050405020304" pitchFamily="18" charset="0"/>
                <a:cs typeface="Times New Roman" panose="02020603050405020304" pitchFamily="18" charset="0"/>
              </a:rPr>
              <a:t> (</a:t>
            </a:r>
            <a:r>
              <a:rPr lang="ru-RU" b="1" i="1" dirty="0" err="1">
                <a:solidFill>
                  <a:schemeClr val="tx1"/>
                </a:solidFill>
                <a:latin typeface="Times New Roman" panose="02020603050405020304" pitchFamily="18" charset="0"/>
                <a:cs typeface="Times New Roman" panose="02020603050405020304" pitchFamily="18" charset="0"/>
              </a:rPr>
              <a:t>discounting</a:t>
            </a:r>
            <a:r>
              <a:rPr lang="ru-RU" b="1" dirty="0">
                <a:solidFill>
                  <a:schemeClr val="tx1"/>
                </a:solidFill>
                <a:latin typeface="Times New Roman" panose="02020603050405020304" pitchFamily="18" charset="0"/>
                <a:cs typeface="Times New Roman" panose="02020603050405020304" pitchFamily="18" charset="0"/>
              </a:rPr>
              <a:t>) и </a:t>
            </a:r>
            <a:r>
              <a:rPr lang="ru-RU" b="1" i="1" dirty="0" err="1">
                <a:solidFill>
                  <a:schemeClr val="tx1"/>
                </a:solidFill>
                <a:latin typeface="Times New Roman" panose="02020603050405020304" pitchFamily="18" charset="0"/>
                <a:cs typeface="Times New Roman" panose="02020603050405020304" pitchFamily="18" charset="0"/>
              </a:rPr>
              <a:t>компаудинга</a:t>
            </a:r>
            <a:r>
              <a:rPr lang="ru-RU" b="1" i="1" dirty="0">
                <a:solidFill>
                  <a:schemeClr val="tx1"/>
                </a:solidFill>
                <a:latin typeface="Times New Roman" panose="02020603050405020304" pitchFamily="18" charset="0"/>
                <a:cs typeface="Times New Roman" panose="02020603050405020304" pitchFamily="18" charset="0"/>
              </a:rPr>
              <a:t> </a:t>
            </a:r>
            <a:r>
              <a:rPr lang="ru-RU" b="1" dirty="0">
                <a:solidFill>
                  <a:schemeClr val="tx1"/>
                </a:solidFill>
                <a:latin typeface="Times New Roman" panose="02020603050405020304" pitchFamily="18" charset="0"/>
                <a:cs typeface="Times New Roman" panose="02020603050405020304" pitchFamily="18" charset="0"/>
              </a:rPr>
              <a:t>(</a:t>
            </a:r>
            <a:r>
              <a:rPr lang="ru-RU" b="1" i="1" dirty="0" err="1">
                <a:solidFill>
                  <a:schemeClr val="tx1"/>
                </a:solidFill>
                <a:latin typeface="Times New Roman" panose="02020603050405020304" pitchFamily="18" charset="0"/>
                <a:cs typeface="Times New Roman" panose="02020603050405020304" pitchFamily="18" charset="0"/>
              </a:rPr>
              <a:t>compounding</a:t>
            </a:r>
            <a:r>
              <a:rPr lang="ru-RU" b="1" dirty="0">
                <a:solidFill>
                  <a:schemeClr val="tx1"/>
                </a:solidFill>
                <a:latin typeface="Times New Roman" panose="02020603050405020304" pitchFamily="18" charset="0"/>
                <a:cs typeface="Times New Roman" panose="02020603050405020304" pitchFamily="18" charset="0"/>
              </a:rPr>
              <a:t>)</a:t>
            </a:r>
            <a:r>
              <a:rPr lang="ru-RU" dirty="0">
                <a:solidFill>
                  <a:schemeClr val="tx1"/>
                </a:solidFill>
                <a:latin typeface="Times New Roman" panose="02020603050405020304" pitchFamily="18" charset="0"/>
                <a:cs typeface="Times New Roman" panose="02020603050405020304" pitchFamily="18" charset="0"/>
              </a:rPr>
              <a:t> для приведения стоимостных величин, характеризующих затраты и доходы, в сопоставимый вид с учетом влияния фактора времени.</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Для </a:t>
            </a:r>
            <a:r>
              <a:rPr lang="ru-RU" dirty="0">
                <a:solidFill>
                  <a:schemeClr val="tx1"/>
                </a:solidFill>
                <a:latin typeface="Times New Roman" panose="02020603050405020304" pitchFamily="18" charset="0"/>
                <a:cs typeface="Times New Roman" panose="02020603050405020304" pitchFamily="18" charset="0"/>
              </a:rPr>
              <a:t>прогноза стоимостной оценки новшества необходимо применять не один метод, а последовательно-параллельное </a:t>
            </a:r>
            <a:r>
              <a:rPr lang="ru-RU" b="1" i="1" dirty="0">
                <a:solidFill>
                  <a:schemeClr val="tx1"/>
                </a:solidFill>
                <a:latin typeface="Times New Roman" panose="02020603050405020304" pitchFamily="18" charset="0"/>
                <a:cs typeface="Times New Roman" panose="02020603050405020304" pitchFamily="18" charset="0"/>
              </a:rPr>
              <a:t>вариантное системное моделирование</a:t>
            </a:r>
            <a:r>
              <a:rPr lang="ru-RU" dirty="0">
                <a:solidFill>
                  <a:schemeClr val="tx1"/>
                </a:solidFill>
                <a:latin typeface="Times New Roman" panose="02020603050405020304" pitchFamily="18" charset="0"/>
                <a:cs typeface="Times New Roman" panose="02020603050405020304" pitchFamily="18" charset="0"/>
              </a:rPr>
              <a:t>. Экономическая часть этого моделирования основана на применении метода </a:t>
            </a:r>
            <a:r>
              <a:rPr lang="ru-RU" i="1" dirty="0">
                <a:solidFill>
                  <a:schemeClr val="tx1"/>
                </a:solidFill>
                <a:latin typeface="Times New Roman" panose="02020603050405020304" pitchFamily="18" charset="0"/>
                <a:cs typeface="Times New Roman" panose="02020603050405020304" pitchFamily="18" charset="0"/>
              </a:rPr>
              <a:t>анализа «затраты – эффективность».</a:t>
            </a:r>
            <a:r>
              <a:rPr lang="ru-RU" dirty="0">
                <a:solidFill>
                  <a:schemeClr val="tx1"/>
                </a:solidFill>
                <a:latin typeface="Times New Roman" panose="02020603050405020304" pitchFamily="18" charset="0"/>
                <a:cs typeface="Times New Roman" panose="02020603050405020304" pitchFamily="18" charset="0"/>
              </a:rPr>
              <a:t> Показатели качества новшества и его инвестиционная привлекательность рассчитываются на основе экспертных оценок, создания агрегированного мнения, метода проб и ошибок и специального прогнозного графа – </a:t>
            </a:r>
            <a:r>
              <a:rPr lang="ru-RU" i="1" dirty="0">
                <a:solidFill>
                  <a:schemeClr val="tx1"/>
                </a:solidFill>
                <a:latin typeface="Times New Roman" panose="02020603050405020304" pitchFamily="18" charset="0"/>
                <a:cs typeface="Times New Roman" panose="02020603050405020304" pitchFamily="18" charset="0"/>
              </a:rPr>
              <a:t>дерева целей</a:t>
            </a:r>
            <a:r>
              <a:rPr lang="ru-RU" dirty="0">
                <a:solidFill>
                  <a:schemeClr val="tx1"/>
                </a:solidFill>
                <a:latin typeface="Times New Roman" panose="02020603050405020304" pitchFamily="18" charset="0"/>
                <a:cs typeface="Times New Roman" panose="02020603050405020304" pitchFamily="18" charset="0"/>
              </a:rPr>
              <a:t>. Здесь выявляется рейтинг показателей, проводится ранжирование и осуществляется условный перевод в количественную форму.</a:t>
            </a:r>
          </a:p>
          <a:p>
            <a:pPr marL="0" indent="0">
              <a:buNone/>
            </a:pPr>
            <a:endParaRPr lang="ru-RU" dirty="0"/>
          </a:p>
        </p:txBody>
      </p:sp>
    </p:spTree>
    <p:extLst>
      <p:ext uri="{BB962C8B-B14F-4D97-AF65-F5344CB8AC3E}">
        <p14:creationId xmlns:p14="http://schemas.microsoft.com/office/powerpoint/2010/main" val="4010625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8951" y="2102708"/>
            <a:ext cx="9601200" cy="1485900"/>
          </a:xfrm>
        </p:spPr>
        <p:txBody>
          <a:bodyPr>
            <a:normAutofit/>
          </a:bodyPr>
          <a:lstStyle/>
          <a:p>
            <a:r>
              <a:rPr lang="ru-RU" sz="6000" b="1" dirty="0" smtClean="0">
                <a:latin typeface="Times New Roman" panose="02020603050405020304" pitchFamily="18" charset="0"/>
                <a:cs typeface="Times New Roman" panose="02020603050405020304" pitchFamily="18" charset="0"/>
              </a:rPr>
              <a:t>Спасибо за внимание!</a:t>
            </a:r>
            <a:endParaRPr lang="ru-RU"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23503" y="560632"/>
            <a:ext cx="8303741" cy="6347254"/>
          </a:xfrm>
        </p:spPr>
        <p:txBody>
          <a:bodyPr>
            <a:normAutofit fontScale="77500" lnSpcReduction="20000"/>
          </a:bodyPr>
          <a:lstStyle/>
          <a:p>
            <a:pPr marL="0" indent="0" algn="just">
              <a:buNone/>
            </a:pPr>
            <a:endParaRPr lang="ru-RU" dirty="0" smtClean="0">
              <a:solidFill>
                <a:schemeClr val="tx1"/>
              </a:solidFill>
              <a:latin typeface="Times New Roman" panose="02020603050405020304" pitchFamily="18" charset="0"/>
              <a:cs typeface="Times New Roman" panose="02020603050405020304" pitchFamily="18" charset="0"/>
            </a:endParaRPr>
          </a:p>
          <a:p>
            <a:pPr algn="just"/>
            <a:r>
              <a:rPr lang="ru-RU" dirty="0" smtClean="0">
                <a:solidFill>
                  <a:schemeClr val="tx1"/>
                </a:solidFill>
                <a:latin typeface="Times New Roman" panose="02020603050405020304" pitchFamily="18" charset="0"/>
                <a:cs typeface="Times New Roman" panose="02020603050405020304" pitchFamily="18" charset="0"/>
              </a:rPr>
              <a:t>как совокупность мероприятий для достижения инновационных целей;</a:t>
            </a:r>
          </a:p>
          <a:p>
            <a:pPr algn="just"/>
            <a:r>
              <a:rPr lang="ru-RU" dirty="0" smtClean="0">
                <a:solidFill>
                  <a:schemeClr val="tx1"/>
                </a:solidFill>
                <a:latin typeface="Times New Roman" panose="02020603050405020304" pitchFamily="18" charset="0"/>
                <a:cs typeface="Times New Roman" panose="02020603050405020304" pitchFamily="18" charset="0"/>
              </a:rPr>
              <a:t>как </a:t>
            </a:r>
            <a:r>
              <a:rPr lang="ru-RU" dirty="0">
                <a:solidFill>
                  <a:schemeClr val="tx1"/>
                </a:solidFill>
                <a:latin typeface="Times New Roman" panose="02020603050405020304" pitchFamily="18" charset="0"/>
                <a:cs typeface="Times New Roman" panose="02020603050405020304" pitchFamily="18" charset="0"/>
              </a:rPr>
              <a:t>процесс осуществления инновационной деятельности;</a:t>
            </a:r>
          </a:p>
          <a:p>
            <a:pPr algn="just"/>
            <a:r>
              <a:rPr lang="ru-RU" dirty="0" smtClean="0">
                <a:solidFill>
                  <a:schemeClr val="tx1"/>
                </a:solidFill>
                <a:latin typeface="Times New Roman" panose="02020603050405020304" pitchFamily="18" charset="0"/>
                <a:cs typeface="Times New Roman" panose="02020603050405020304" pitchFamily="18" charset="0"/>
              </a:rPr>
              <a:t>как </a:t>
            </a:r>
            <a:r>
              <a:rPr lang="ru-RU" dirty="0">
                <a:solidFill>
                  <a:schemeClr val="tx1"/>
                </a:solidFill>
                <a:latin typeface="Times New Roman" panose="02020603050405020304" pitchFamily="18" charset="0"/>
                <a:cs typeface="Times New Roman" panose="02020603050405020304" pitchFamily="18" charset="0"/>
              </a:rPr>
              <a:t>пакет документов, обосновывающих и описывающих эти мероприятия.</a:t>
            </a: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Эти </a:t>
            </a:r>
            <a:r>
              <a:rPr lang="ru-RU" dirty="0">
                <a:solidFill>
                  <a:schemeClr val="tx1"/>
                </a:solidFill>
                <a:latin typeface="Times New Roman" panose="02020603050405020304" pitchFamily="18" charset="0"/>
                <a:cs typeface="Times New Roman" panose="02020603050405020304" pitchFamily="18" charset="0"/>
              </a:rPr>
              <a:t>три аспекта подчеркивают значение инновационного проекта </a:t>
            </a:r>
            <a:r>
              <a:rPr lang="ru-RU" i="1" dirty="0">
                <a:solidFill>
                  <a:schemeClr val="tx1"/>
                </a:solidFill>
                <a:latin typeface="Times New Roman" panose="02020603050405020304" pitchFamily="18" charset="0"/>
                <a:cs typeface="Times New Roman" panose="02020603050405020304" pitchFamily="18" charset="0"/>
              </a:rPr>
              <a:t>как формы организации и целевого управления инновационной деятельностью. </a:t>
            </a:r>
            <a:r>
              <a:rPr lang="ru-RU" dirty="0">
                <a:solidFill>
                  <a:schemeClr val="tx1"/>
                </a:solidFill>
                <a:latin typeface="Times New Roman" panose="02020603050405020304" pitchFamily="18" charset="0"/>
                <a:cs typeface="Times New Roman" panose="02020603050405020304" pitchFamily="18" charset="0"/>
              </a:rPr>
              <a:t>Инновационный проект представляет собой сложную систему процессов, взаимообусловленных и взаимоувязанных по ресурсам, срокам и стадиям.</a:t>
            </a:r>
          </a:p>
          <a:p>
            <a:pPr marL="0" indent="0" algn="just">
              <a:buNone/>
            </a:pPr>
            <a:r>
              <a:rPr lang="en-US"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Формирование </a:t>
            </a:r>
            <a:r>
              <a:rPr lang="ru-RU" dirty="0">
                <a:solidFill>
                  <a:schemeClr val="tx1"/>
                </a:solidFill>
                <a:latin typeface="Times New Roman" panose="02020603050405020304" pitchFamily="18" charset="0"/>
                <a:cs typeface="Times New Roman" panose="02020603050405020304" pitchFamily="18" charset="0"/>
              </a:rPr>
              <a:t>инновационных проектов для решения важнейших научно-технических проблем обеспечивает комплексный, системный подход. В зависимости от вида проекта в его реализации могут принимать участие десятки организаций проектного и промышленного профиля, различные финансовые институты, научные, общественные и государственные учреждения, коммерческие структуры. </a:t>
            </a:r>
          </a:p>
          <a:p>
            <a:pPr marL="0" indent="0" algn="just">
              <a:buNone/>
            </a:pPr>
            <a:r>
              <a:rPr lang="en-US" b="1" i="1" dirty="0" smtClean="0">
                <a:solidFill>
                  <a:schemeClr val="tx1"/>
                </a:solidFill>
                <a:latin typeface="Times New Roman" panose="02020603050405020304" pitchFamily="18" charset="0"/>
                <a:cs typeface="Times New Roman" panose="02020603050405020304" pitchFamily="18" charset="0"/>
              </a:rPr>
              <a:t>	</a:t>
            </a:r>
            <a:r>
              <a:rPr lang="ru-RU" b="1" i="1" dirty="0" smtClean="0">
                <a:solidFill>
                  <a:schemeClr val="tx1"/>
                </a:solidFill>
                <a:latin typeface="Times New Roman" panose="02020603050405020304" pitchFamily="18" charset="0"/>
                <a:cs typeface="Times New Roman" panose="02020603050405020304" pitchFamily="18" charset="0"/>
              </a:rPr>
              <a:t>Виды </a:t>
            </a:r>
            <a:r>
              <a:rPr lang="ru-RU" b="1" i="1" dirty="0">
                <a:solidFill>
                  <a:schemeClr val="tx1"/>
                </a:solidFill>
                <a:latin typeface="Times New Roman" panose="02020603050405020304" pitchFamily="18" charset="0"/>
                <a:cs typeface="Times New Roman" panose="02020603050405020304" pitchFamily="18" charset="0"/>
              </a:rPr>
              <a:t>инновационных проектов:</a:t>
            </a:r>
            <a:endParaRPr lang="ru-RU" dirty="0">
              <a:solidFill>
                <a:schemeClr val="tx1"/>
              </a:solidFill>
              <a:latin typeface="Times New Roman" panose="02020603050405020304" pitchFamily="18" charset="0"/>
              <a:cs typeface="Times New Roman" panose="02020603050405020304" pitchFamily="18" charset="0"/>
            </a:endParaRPr>
          </a:p>
          <a:p>
            <a:pPr algn="just"/>
            <a:r>
              <a:rPr lang="ru-RU" i="1" dirty="0" smtClean="0">
                <a:solidFill>
                  <a:schemeClr val="tx1"/>
                </a:solidFill>
                <a:latin typeface="Times New Roman" panose="02020603050405020304" pitchFamily="18" charset="0"/>
                <a:cs typeface="Times New Roman" panose="02020603050405020304" pitchFamily="18" charset="0"/>
              </a:rPr>
              <a:t>по </a:t>
            </a:r>
            <a:r>
              <a:rPr lang="ru-RU" i="1" dirty="0">
                <a:solidFill>
                  <a:schemeClr val="tx1"/>
                </a:solidFill>
                <a:latin typeface="Times New Roman" panose="02020603050405020304" pitchFamily="18" charset="0"/>
                <a:cs typeface="Times New Roman" panose="02020603050405020304" pitchFamily="18" charset="0"/>
              </a:rPr>
              <a:t>предметно-содержательной структуре и по характеру инновационной деятельности</a:t>
            </a:r>
            <a:r>
              <a:rPr lang="ru-RU" dirty="0">
                <a:solidFill>
                  <a:schemeClr val="tx1"/>
                </a:solidFill>
                <a:latin typeface="Times New Roman" panose="02020603050405020304" pitchFamily="18" charset="0"/>
                <a:cs typeface="Times New Roman" panose="02020603050405020304" pitchFamily="18" charset="0"/>
              </a:rPr>
              <a:t> проекты подразделяются на исследовательские, научно-технические, связанные с модернизацией и обновлением производственного аппарата, а также на проекты системного обновления предприятия; </a:t>
            </a:r>
          </a:p>
          <a:p>
            <a:pPr algn="just"/>
            <a:r>
              <a:rPr lang="ru-RU" i="1" dirty="0" smtClean="0">
                <a:solidFill>
                  <a:schemeClr val="tx1"/>
                </a:solidFill>
                <a:latin typeface="Times New Roman" panose="02020603050405020304" pitchFamily="18" charset="0"/>
                <a:cs typeface="Times New Roman" panose="02020603050405020304" pitchFamily="18" charset="0"/>
              </a:rPr>
              <a:t>по </a:t>
            </a:r>
            <a:r>
              <a:rPr lang="ru-RU" i="1" dirty="0">
                <a:solidFill>
                  <a:schemeClr val="tx1"/>
                </a:solidFill>
                <a:latin typeface="Times New Roman" panose="02020603050405020304" pitchFamily="18" charset="0"/>
                <a:cs typeface="Times New Roman" panose="02020603050405020304" pitchFamily="18" charset="0"/>
              </a:rPr>
              <a:t>уровню решения</a:t>
            </a:r>
            <a:r>
              <a:rPr lang="ru-RU" dirty="0">
                <a:solidFill>
                  <a:schemeClr val="tx1"/>
                </a:solidFill>
                <a:latin typeface="Times New Roman" panose="02020603050405020304" pitchFamily="18" charset="0"/>
                <a:cs typeface="Times New Roman" panose="02020603050405020304" pitchFamily="18" charset="0"/>
              </a:rPr>
              <a:t> – федеральные, президентские, региональные, отраслевые, отдельного предприятия;</a:t>
            </a:r>
          </a:p>
          <a:p>
            <a:pPr algn="just"/>
            <a:r>
              <a:rPr lang="ru-RU" i="1" dirty="0" smtClean="0">
                <a:solidFill>
                  <a:schemeClr val="tx1"/>
                </a:solidFill>
                <a:latin typeface="Times New Roman" panose="02020603050405020304" pitchFamily="18" charset="0"/>
                <a:cs typeface="Times New Roman" panose="02020603050405020304" pitchFamily="18" charset="0"/>
              </a:rPr>
              <a:t>по </a:t>
            </a:r>
            <a:r>
              <a:rPr lang="ru-RU" i="1" dirty="0">
                <a:solidFill>
                  <a:schemeClr val="tx1"/>
                </a:solidFill>
                <a:latin typeface="Times New Roman" panose="02020603050405020304" pitchFamily="18" charset="0"/>
                <a:cs typeface="Times New Roman" panose="02020603050405020304" pitchFamily="18" charset="0"/>
              </a:rPr>
              <a:t>характеру целей </a:t>
            </a:r>
            <a:r>
              <a:rPr lang="ru-RU" dirty="0">
                <a:solidFill>
                  <a:schemeClr val="tx1"/>
                </a:solidFill>
                <a:latin typeface="Times New Roman" panose="02020603050405020304" pitchFamily="18" charset="0"/>
                <a:cs typeface="Times New Roman" panose="02020603050405020304" pitchFamily="18" charset="0"/>
              </a:rPr>
              <a:t>– конечные, промежуточные;</a:t>
            </a:r>
          </a:p>
          <a:p>
            <a:pPr algn="just"/>
            <a:r>
              <a:rPr lang="ru-RU" i="1" dirty="0" smtClean="0">
                <a:solidFill>
                  <a:schemeClr val="tx1"/>
                </a:solidFill>
                <a:latin typeface="Times New Roman" panose="02020603050405020304" pitchFamily="18" charset="0"/>
                <a:cs typeface="Times New Roman" panose="02020603050405020304" pitchFamily="18" charset="0"/>
              </a:rPr>
              <a:t>по </a:t>
            </a:r>
            <a:r>
              <a:rPr lang="ru-RU" i="1" dirty="0">
                <a:solidFill>
                  <a:schemeClr val="tx1"/>
                </a:solidFill>
                <a:latin typeface="Times New Roman" panose="02020603050405020304" pitchFamily="18" charset="0"/>
                <a:cs typeface="Times New Roman" panose="02020603050405020304" pitchFamily="18" charset="0"/>
              </a:rPr>
              <a:t>виду инноваций</a:t>
            </a:r>
            <a:r>
              <a:rPr lang="ru-RU" dirty="0">
                <a:solidFill>
                  <a:schemeClr val="tx1"/>
                </a:solidFill>
                <a:latin typeface="Times New Roman" panose="02020603050405020304" pitchFamily="18" charset="0"/>
                <a:cs typeface="Times New Roman" panose="02020603050405020304" pitchFamily="18" charset="0"/>
              </a:rPr>
              <a:t> – нового продукта, нового метода производства, нового рынка, нового источника сырья, новой структуры управления;</a:t>
            </a:r>
          </a:p>
          <a:p>
            <a:pPr algn="just"/>
            <a:r>
              <a:rPr lang="ru-RU" i="1" dirty="0" smtClean="0">
                <a:solidFill>
                  <a:schemeClr val="tx1"/>
                </a:solidFill>
                <a:latin typeface="Times New Roman" panose="02020603050405020304" pitchFamily="18" charset="0"/>
                <a:cs typeface="Times New Roman" panose="02020603050405020304" pitchFamily="18" charset="0"/>
              </a:rPr>
              <a:t>по </a:t>
            </a:r>
            <a:r>
              <a:rPr lang="ru-RU" i="1" dirty="0">
                <a:solidFill>
                  <a:schemeClr val="tx1"/>
                </a:solidFill>
                <a:latin typeface="Times New Roman" panose="02020603050405020304" pitchFamily="18" charset="0"/>
                <a:cs typeface="Times New Roman" panose="02020603050405020304" pitchFamily="18" charset="0"/>
              </a:rPr>
              <a:t>периоду реализации</a:t>
            </a:r>
            <a:r>
              <a:rPr lang="ru-RU" dirty="0">
                <a:solidFill>
                  <a:schemeClr val="tx1"/>
                </a:solidFill>
                <a:latin typeface="Times New Roman" panose="02020603050405020304" pitchFamily="18" charset="0"/>
                <a:cs typeface="Times New Roman" panose="02020603050405020304" pitchFamily="18" charset="0"/>
              </a:rPr>
              <a:t> – долгосрочные, среднесрочные, краткосрочные.</a:t>
            </a:r>
          </a:p>
          <a:p>
            <a:pPr marL="0" indent="0">
              <a:buNone/>
            </a:pPr>
            <a:endParaRPr lang="ru-RU" dirty="0"/>
          </a:p>
        </p:txBody>
      </p:sp>
      <p:sp>
        <p:nvSpPr>
          <p:cNvPr id="2" name="Прямоугольник 1"/>
          <p:cNvSpPr/>
          <p:nvPr/>
        </p:nvSpPr>
        <p:spPr>
          <a:xfrm>
            <a:off x="2298355" y="66072"/>
            <a:ext cx="7677665" cy="677108"/>
          </a:xfrm>
          <a:prstGeom prst="rect">
            <a:avLst/>
          </a:prstGeom>
        </p:spPr>
        <p:txBody>
          <a:bodyPr wrap="square">
            <a:spAutoFit/>
          </a:bodyPr>
          <a:lstStyle/>
          <a:p>
            <a:pPr algn="ctr"/>
            <a:r>
              <a:rPr lang="ru-RU" sz="2000" b="1" u="sng" dirty="0">
                <a:latin typeface="Times New Roman" panose="02020603050405020304" pitchFamily="18" charset="0"/>
                <a:cs typeface="Times New Roman" panose="02020603050405020304" pitchFamily="18" charset="0"/>
              </a:rPr>
              <a:t>10.1. Инновационный проект: понятие, виды, струк</a:t>
            </a:r>
            <a:r>
              <a:rPr lang="ru-RU" b="1" u="sng" dirty="0">
                <a:latin typeface="Times New Roman" panose="02020603050405020304" pitchFamily="18" charset="0"/>
                <a:cs typeface="Times New Roman" panose="02020603050405020304" pitchFamily="18" charset="0"/>
              </a:rPr>
              <a:t>тура</a:t>
            </a:r>
          </a:p>
          <a:p>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55404" t="371" r="2534"/>
          <a:stretch/>
        </p:blipFill>
        <p:spPr>
          <a:xfrm>
            <a:off x="415713" y="1206615"/>
            <a:ext cx="3307790" cy="5233596"/>
          </a:xfrm>
          <a:prstGeom prst="rect">
            <a:avLst/>
          </a:prstGeom>
          <a:ln>
            <a:noFill/>
          </a:ln>
          <a:effectLst>
            <a:softEdge rad="112500"/>
          </a:effectLst>
        </p:spPr>
      </p:pic>
      <p:sp>
        <p:nvSpPr>
          <p:cNvPr id="5" name="Прямоугольник 4"/>
          <p:cNvSpPr/>
          <p:nvPr/>
        </p:nvSpPr>
        <p:spPr>
          <a:xfrm>
            <a:off x="1507524" y="529507"/>
            <a:ext cx="9695935" cy="369332"/>
          </a:xfrm>
          <a:prstGeom prst="rect">
            <a:avLst/>
          </a:prstGeom>
        </p:spPr>
        <p:txBody>
          <a:bodyPr wrap="square">
            <a:spAutoFit/>
          </a:bodyPr>
          <a:lstStyle/>
          <a:p>
            <a:pPr algn="just"/>
            <a:r>
              <a:rPr lang="ru-RU" b="1" dirty="0">
                <a:latin typeface="Times New Roman" panose="02020603050405020304" pitchFamily="18" charset="0"/>
                <a:cs typeface="Times New Roman" panose="02020603050405020304" pitchFamily="18" charset="0"/>
              </a:rPr>
              <a:t>Понятие «инновационный проект»</a:t>
            </a:r>
            <a:r>
              <a:rPr lang="ru-RU" dirty="0">
                <a:latin typeface="Times New Roman" panose="02020603050405020304" pitchFamily="18" charset="0"/>
                <a:cs typeface="Times New Roman" panose="02020603050405020304" pitchFamily="18" charset="0"/>
              </a:rPr>
              <a:t> может рассматриваться в нескольких аспектах:</a:t>
            </a:r>
          </a:p>
        </p:txBody>
      </p:sp>
    </p:spTree>
    <p:extLst>
      <p:ext uri="{BB962C8B-B14F-4D97-AF65-F5344CB8AC3E}">
        <p14:creationId xmlns:p14="http://schemas.microsoft.com/office/powerpoint/2010/main" val="1228992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1700" y="203199"/>
            <a:ext cx="6083985" cy="3844311"/>
          </a:xfrm>
        </p:spPr>
        <p:txBody>
          <a:bodyPr>
            <a:normAutofit fontScale="92500" lnSpcReduction="10000"/>
          </a:bodyPr>
          <a:lstStyle/>
          <a:p>
            <a:pPr marL="0" indent="0" algn="ctr">
              <a:buNone/>
            </a:pPr>
            <a:r>
              <a:rPr lang="ru-RU" b="1" i="1" dirty="0">
                <a:solidFill>
                  <a:schemeClr val="tx1"/>
                </a:solidFill>
                <a:latin typeface="Times New Roman" panose="02020603050405020304" pitchFamily="18" charset="0"/>
                <a:cs typeface="Times New Roman" panose="02020603050405020304" pitchFamily="18" charset="0"/>
              </a:rPr>
              <a:t>Инновационные проекты характеризуются:</a:t>
            </a:r>
            <a:endParaRPr lang="ru-RU" dirty="0">
              <a:solidFill>
                <a:schemeClr val="tx1"/>
              </a:solidFill>
              <a:latin typeface="Times New Roman" panose="02020603050405020304" pitchFamily="18" charset="0"/>
              <a:cs typeface="Times New Roman" panose="02020603050405020304" pitchFamily="18" charset="0"/>
            </a:endParaRPr>
          </a:p>
          <a:p>
            <a:pPr algn="just"/>
            <a:r>
              <a:rPr lang="ru-RU" dirty="0" smtClean="0">
                <a:solidFill>
                  <a:schemeClr val="tx1"/>
                </a:solidFill>
                <a:latin typeface="Times New Roman" panose="02020603050405020304" pitchFamily="18" charset="0"/>
                <a:cs typeface="Times New Roman" panose="02020603050405020304" pitchFamily="18" charset="0"/>
              </a:rPr>
              <a:t>высокой </a:t>
            </a:r>
            <a:r>
              <a:rPr lang="ru-RU" dirty="0">
                <a:solidFill>
                  <a:schemeClr val="tx1"/>
                </a:solidFill>
                <a:latin typeface="Times New Roman" panose="02020603050405020304" pitchFamily="18" charset="0"/>
                <a:cs typeface="Times New Roman" panose="02020603050405020304" pitchFamily="18" charset="0"/>
              </a:rPr>
              <a:t>степенью неопределенности получаемых научно-технических результатов;</a:t>
            </a:r>
          </a:p>
          <a:p>
            <a:pPr algn="just"/>
            <a:r>
              <a:rPr lang="ru-RU" dirty="0" smtClean="0">
                <a:solidFill>
                  <a:schemeClr val="tx1"/>
                </a:solidFill>
                <a:latin typeface="Times New Roman" panose="02020603050405020304" pitchFamily="18" charset="0"/>
                <a:cs typeface="Times New Roman" panose="02020603050405020304" pitchFamily="18" charset="0"/>
              </a:rPr>
              <a:t>длительностью </a:t>
            </a:r>
            <a:r>
              <a:rPr lang="ru-RU" dirty="0">
                <a:solidFill>
                  <a:schemeClr val="tx1"/>
                </a:solidFill>
                <a:latin typeface="Times New Roman" panose="02020603050405020304" pitchFamily="18" charset="0"/>
                <a:cs typeface="Times New Roman" panose="02020603050405020304" pitchFamily="18" charset="0"/>
              </a:rPr>
              <a:t>периода разработки и доведения продукта до конечного потребителя;</a:t>
            </a:r>
          </a:p>
          <a:p>
            <a:pPr algn="just"/>
            <a:r>
              <a:rPr lang="ru-RU" dirty="0" smtClean="0">
                <a:solidFill>
                  <a:schemeClr val="tx1"/>
                </a:solidFill>
                <a:latin typeface="Times New Roman" panose="02020603050405020304" pitchFamily="18" charset="0"/>
                <a:cs typeface="Times New Roman" panose="02020603050405020304" pitchFamily="18" charset="0"/>
              </a:rPr>
              <a:t>высокой </a:t>
            </a:r>
            <a:r>
              <a:rPr lang="ru-RU" dirty="0">
                <a:solidFill>
                  <a:schemeClr val="tx1"/>
                </a:solidFill>
                <a:latin typeface="Times New Roman" panose="02020603050405020304" pitchFamily="18" charset="0"/>
                <a:cs typeface="Times New Roman" panose="02020603050405020304" pitchFamily="18" charset="0"/>
              </a:rPr>
              <a:t>степенью риска достижения коммерческого успеха;</a:t>
            </a:r>
          </a:p>
          <a:p>
            <a:pPr algn="just"/>
            <a:r>
              <a:rPr lang="ru-RU" dirty="0" smtClean="0">
                <a:solidFill>
                  <a:schemeClr val="tx1"/>
                </a:solidFill>
                <a:latin typeface="Times New Roman" panose="02020603050405020304" pitchFamily="18" charset="0"/>
                <a:cs typeface="Times New Roman" panose="02020603050405020304" pitchFamily="18" charset="0"/>
              </a:rPr>
              <a:t>значительным объемом необходимых инвестиций;</a:t>
            </a:r>
          </a:p>
          <a:p>
            <a:pPr algn="just"/>
            <a:r>
              <a:rPr lang="ru-RU" dirty="0" smtClean="0">
                <a:solidFill>
                  <a:schemeClr val="tx1"/>
                </a:solidFill>
                <a:latin typeface="Times New Roman" panose="02020603050405020304" pitchFamily="18" charset="0"/>
                <a:cs typeface="Times New Roman" panose="02020603050405020304" pitchFamily="18" charset="0"/>
              </a:rPr>
              <a:t>в </a:t>
            </a:r>
            <a:r>
              <a:rPr lang="ru-RU" dirty="0">
                <a:solidFill>
                  <a:schemeClr val="tx1"/>
                </a:solidFill>
                <a:latin typeface="Times New Roman" panose="02020603050405020304" pitchFamily="18" charset="0"/>
                <a:cs typeface="Times New Roman" panose="02020603050405020304" pitchFamily="18" charset="0"/>
              </a:rPr>
              <a:t>случае успеха – высокой доходностью;</a:t>
            </a:r>
          </a:p>
          <a:p>
            <a:pPr algn="just"/>
            <a:r>
              <a:rPr lang="ru-RU" dirty="0" smtClean="0">
                <a:solidFill>
                  <a:schemeClr val="tx1"/>
                </a:solidFill>
                <a:latin typeface="Times New Roman" panose="02020603050405020304" pitchFamily="18" charset="0"/>
                <a:cs typeface="Times New Roman" panose="02020603050405020304" pitchFamily="18" charset="0"/>
              </a:rPr>
              <a:t>цикличностью </a:t>
            </a:r>
            <a:r>
              <a:rPr lang="ru-RU" dirty="0">
                <a:solidFill>
                  <a:schemeClr val="tx1"/>
                </a:solidFill>
                <a:latin typeface="Times New Roman" panose="02020603050405020304" pitchFamily="18" charset="0"/>
                <a:cs typeface="Times New Roman" panose="02020603050405020304" pitchFamily="18" charset="0"/>
              </a:rPr>
              <a:t>развития инновационных процессов.</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a:t>
            </a:r>
            <a:endParaRPr lang="ru-RU" dirty="0"/>
          </a:p>
        </p:txBody>
      </p:sp>
      <p:sp>
        <p:nvSpPr>
          <p:cNvPr id="2" name="Прямоугольник 1"/>
          <p:cNvSpPr/>
          <p:nvPr/>
        </p:nvSpPr>
        <p:spPr>
          <a:xfrm>
            <a:off x="901700" y="3915706"/>
            <a:ext cx="10993738" cy="2585323"/>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Разработка </a:t>
            </a:r>
            <a:r>
              <a:rPr lang="ru-RU" dirty="0">
                <a:latin typeface="Times New Roman" panose="02020603050405020304" pitchFamily="18" charset="0"/>
                <a:cs typeface="Times New Roman" panose="02020603050405020304" pitchFamily="18" charset="0"/>
              </a:rPr>
              <a:t>инновационного проекта – длительный и очень дорогостоящий процесс. От первоначальной идеи до эксплуатации этот процесс может быть представлен в виде цикла, состоящего из трех отдельных фаз: </a:t>
            </a:r>
            <a:r>
              <a:rPr lang="ru-RU" dirty="0" err="1">
                <a:latin typeface="Times New Roman" panose="02020603050405020304" pitchFamily="18" charset="0"/>
                <a:cs typeface="Times New Roman" panose="02020603050405020304" pitchFamily="18" charset="0"/>
              </a:rPr>
              <a:t>предынвестиционной</a:t>
            </a:r>
            <a:r>
              <a:rPr lang="ru-RU" dirty="0">
                <a:latin typeface="Times New Roman" panose="02020603050405020304" pitchFamily="18" charset="0"/>
                <a:cs typeface="Times New Roman" panose="02020603050405020304" pitchFamily="18" charset="0"/>
              </a:rPr>
              <a:t>, инвестиционной и эксплуатационной.</a:t>
            </a:r>
          </a:p>
          <a:p>
            <a:pPr algn="just"/>
            <a:r>
              <a:rPr lang="ru-RU" dirty="0">
                <a:latin typeface="Times New Roman" panose="02020603050405020304" pitchFamily="18" charset="0"/>
                <a:cs typeface="Times New Roman" panose="02020603050405020304" pitchFamily="18" charset="0"/>
              </a:rPr>
              <a:t>	На </a:t>
            </a:r>
            <a:r>
              <a:rPr lang="ru-RU" b="1" i="1" dirty="0" err="1">
                <a:latin typeface="Times New Roman" panose="02020603050405020304" pitchFamily="18" charset="0"/>
                <a:cs typeface="Times New Roman" panose="02020603050405020304" pitchFamily="18" charset="0"/>
              </a:rPr>
              <a:t>предынвестиционной</a:t>
            </a:r>
            <a:r>
              <a:rPr lang="ru-RU" b="1" i="1" dirty="0">
                <a:latin typeface="Times New Roman" panose="02020603050405020304" pitchFamily="18" charset="0"/>
                <a:cs typeface="Times New Roman" panose="02020603050405020304" pitchFamily="18" charset="0"/>
              </a:rPr>
              <a:t> стадии</a:t>
            </a:r>
            <a:r>
              <a:rPr lang="ru-RU" dirty="0">
                <a:latin typeface="Times New Roman" panose="02020603050405020304" pitchFamily="18" charset="0"/>
                <a:cs typeface="Times New Roman" panose="02020603050405020304" pitchFamily="18" charset="0"/>
              </a:rPr>
              <a:t> осуществляется поиск концепций, предварительная подготовка проекта, окончательная формулировка проекта и оценка его технико-экономической и финансовой приемлемости, финальное рассмотрение проекта и принятие решения; на </a:t>
            </a:r>
            <a:r>
              <a:rPr lang="ru-RU" b="1" i="1" dirty="0">
                <a:latin typeface="Times New Roman" panose="02020603050405020304" pitchFamily="18" charset="0"/>
                <a:cs typeface="Times New Roman" panose="02020603050405020304" pitchFamily="18" charset="0"/>
              </a:rPr>
              <a:t>инвестиционной стадии</a:t>
            </a:r>
            <a:r>
              <a:rPr lang="ru-RU" dirty="0">
                <a:latin typeface="Times New Roman" panose="02020603050405020304" pitchFamily="18" charset="0"/>
                <a:cs typeface="Times New Roman" panose="02020603050405020304" pitchFamily="18" charset="0"/>
              </a:rPr>
              <a:t> – проведение переговоров и заключение контрактов, инженерно-техническое проектирование, строительство, </a:t>
            </a:r>
            <a:r>
              <a:rPr lang="ru-RU" dirty="0" err="1">
                <a:latin typeface="Times New Roman" panose="02020603050405020304" pitchFamily="18" charset="0"/>
                <a:cs typeface="Times New Roman" panose="02020603050405020304" pitchFamily="18" charset="0"/>
              </a:rPr>
              <a:t>предпроизводственный</a:t>
            </a:r>
            <a:r>
              <a:rPr lang="ru-RU" dirty="0">
                <a:latin typeface="Times New Roman" panose="02020603050405020304" pitchFamily="18" charset="0"/>
                <a:cs typeface="Times New Roman" panose="02020603050405020304" pitchFamily="18" charset="0"/>
              </a:rPr>
              <a:t> маркетинг, обучение, сдача в эксплуатацию и пуск; на </a:t>
            </a:r>
            <a:r>
              <a:rPr lang="ru-RU" b="1" i="1" dirty="0">
                <a:latin typeface="Times New Roman" panose="02020603050405020304" pitchFamily="18" charset="0"/>
                <a:cs typeface="Times New Roman" panose="02020603050405020304" pitchFamily="18" charset="0"/>
              </a:rPr>
              <a:t>стадии эксплуатации</a:t>
            </a:r>
            <a:r>
              <a:rPr lang="ru-RU" dirty="0">
                <a:latin typeface="Times New Roman" panose="02020603050405020304" pitchFamily="18" charset="0"/>
                <a:cs typeface="Times New Roman" panose="02020603050405020304" pitchFamily="18" charset="0"/>
              </a:rPr>
              <a:t> – расширение, инновации, замена, реабилитация.</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548" y="57665"/>
            <a:ext cx="4310420" cy="3922482"/>
          </a:xfrm>
          <a:prstGeom prst="rect">
            <a:avLst/>
          </a:prstGeom>
          <a:ln>
            <a:noFill/>
          </a:ln>
          <a:effectLst>
            <a:softEdge rad="112500"/>
          </a:effectLst>
        </p:spPr>
      </p:pic>
    </p:spTree>
    <p:extLst>
      <p:ext uri="{BB962C8B-B14F-4D97-AF65-F5344CB8AC3E}">
        <p14:creationId xmlns:p14="http://schemas.microsoft.com/office/powerpoint/2010/main" val="97905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0" y="215900"/>
            <a:ext cx="11112500" cy="6515100"/>
          </a:xfrm>
        </p:spPr>
        <p:txBody>
          <a:bodyPr>
            <a:normAutofit fontScale="92500" lnSpcReduction="10000"/>
          </a:bodyPr>
          <a:lstStyle/>
          <a:p>
            <a:pPr marL="0" indent="0" algn="ctr">
              <a:buNone/>
            </a:pPr>
            <a:r>
              <a:rPr lang="ru-RU" b="1" u="sng" dirty="0">
                <a:solidFill>
                  <a:schemeClr val="tx1"/>
                </a:solidFill>
                <a:latin typeface="Times New Roman" panose="02020603050405020304" pitchFamily="18" charset="0"/>
                <a:cs typeface="Times New Roman" panose="02020603050405020304" pitchFamily="18" charset="0"/>
              </a:rPr>
              <a:t>10.2. Проектные риски и их оценка. Методы снижения </a:t>
            </a:r>
            <a:r>
              <a:rPr lang="ru-RU" b="1" u="sng" dirty="0" smtClean="0">
                <a:solidFill>
                  <a:schemeClr val="tx1"/>
                </a:solidFill>
                <a:latin typeface="Times New Roman" panose="02020603050405020304" pitchFamily="18" charset="0"/>
                <a:cs typeface="Times New Roman" panose="02020603050405020304" pitchFamily="18" charset="0"/>
              </a:rPr>
              <a:t>и </a:t>
            </a:r>
            <a:r>
              <a:rPr lang="ru-RU" b="1" u="sng" dirty="0">
                <a:solidFill>
                  <a:schemeClr val="tx1"/>
                </a:solidFill>
                <a:latin typeface="Times New Roman" panose="02020603050405020304" pitchFamily="18" charset="0"/>
                <a:cs typeface="Times New Roman" panose="02020603050405020304" pitchFamily="18" charset="0"/>
              </a:rPr>
              <a:t>диверсификация рисков</a:t>
            </a:r>
          </a:p>
          <a:p>
            <a:pPr marL="0" indent="0">
              <a:buNone/>
            </a:pPr>
            <a:r>
              <a:rPr lang="ru-RU"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При </a:t>
            </a:r>
            <a:r>
              <a:rPr lang="ru-RU" dirty="0">
                <a:solidFill>
                  <a:schemeClr val="tx1"/>
                </a:solidFill>
                <a:latin typeface="Times New Roman" panose="02020603050405020304" pitchFamily="18" charset="0"/>
                <a:cs typeface="Times New Roman" panose="02020603050405020304" pitchFamily="18" charset="0"/>
              </a:rPr>
              <a:t>отборе инновационных проектов следует обратить внимание на способы снижения риска.</a:t>
            </a:r>
          </a:p>
          <a:p>
            <a:pPr marL="0" indent="0" algn="just">
              <a:buNone/>
            </a:pPr>
            <a:r>
              <a:rPr lang="ru-RU" dirty="0">
                <a:solidFill>
                  <a:schemeClr val="tx1"/>
                </a:solidFill>
                <a:latin typeface="Times New Roman" panose="02020603050405020304" pitchFamily="18" charset="0"/>
                <a:cs typeface="Times New Roman" panose="02020603050405020304" pitchFamily="18" charset="0"/>
              </a:rPr>
              <a:t>В практике управления инновационными проектами применяют следующие </a:t>
            </a:r>
            <a:r>
              <a:rPr lang="ru-RU" b="1" i="1" dirty="0">
                <a:solidFill>
                  <a:schemeClr val="tx1"/>
                </a:solidFill>
                <a:latin typeface="Times New Roman" panose="02020603050405020304" pitchFamily="18" charset="0"/>
                <a:cs typeface="Times New Roman" panose="02020603050405020304" pitchFamily="18" charset="0"/>
              </a:rPr>
              <a:t>способы снижения риска</a:t>
            </a:r>
            <a:r>
              <a:rPr lang="ru-RU" dirty="0">
                <a:solidFill>
                  <a:schemeClr val="tx1"/>
                </a:solidFill>
                <a:latin typeface="Times New Roman" panose="02020603050405020304" pitchFamily="18" charset="0"/>
                <a:cs typeface="Times New Roman" panose="02020603050405020304" pitchFamily="18" charset="0"/>
              </a:rPr>
              <a:t>:</a:t>
            </a:r>
          </a:p>
          <a:p>
            <a:pPr algn="just"/>
            <a:r>
              <a:rPr lang="ru-RU" dirty="0" smtClean="0">
                <a:solidFill>
                  <a:schemeClr val="tx1"/>
                </a:solidFill>
                <a:latin typeface="Times New Roman" panose="02020603050405020304" pitchFamily="18" charset="0"/>
                <a:cs typeface="Times New Roman" panose="02020603050405020304" pitchFamily="18" charset="0"/>
              </a:rPr>
              <a:t>Распределение </a:t>
            </a:r>
            <a:r>
              <a:rPr lang="ru-RU" dirty="0">
                <a:solidFill>
                  <a:schemeClr val="tx1"/>
                </a:solidFill>
                <a:latin typeface="Times New Roman" panose="02020603050405020304" pitchFamily="18" charset="0"/>
                <a:cs typeface="Times New Roman" panose="02020603050405020304" pitchFamily="18" charset="0"/>
              </a:rPr>
              <a:t>риска между участниками проекта (передача части риска соисполнителям).</a:t>
            </a:r>
          </a:p>
          <a:p>
            <a:pPr algn="just"/>
            <a:r>
              <a:rPr lang="ru-RU" dirty="0" smtClean="0">
                <a:solidFill>
                  <a:schemeClr val="tx1"/>
                </a:solidFill>
                <a:latin typeface="Times New Roman" panose="02020603050405020304" pitchFamily="18" charset="0"/>
                <a:cs typeface="Times New Roman" panose="02020603050405020304" pitchFamily="18" charset="0"/>
              </a:rPr>
              <a:t>Страхование</a:t>
            </a:r>
            <a:r>
              <a:rPr lang="ru-RU" dirty="0">
                <a:solidFill>
                  <a:schemeClr val="tx1"/>
                </a:solidFill>
                <a:latin typeface="Times New Roman" panose="02020603050405020304" pitchFamily="18" charset="0"/>
                <a:cs typeface="Times New Roman" panose="02020603050405020304" pitchFamily="18" charset="0"/>
              </a:rPr>
              <a:t>.</a:t>
            </a:r>
          </a:p>
          <a:p>
            <a:pPr algn="just"/>
            <a:r>
              <a:rPr lang="ru-RU" dirty="0" smtClean="0">
                <a:solidFill>
                  <a:schemeClr val="tx1"/>
                </a:solidFill>
                <a:latin typeface="Times New Roman" panose="02020603050405020304" pitchFamily="18" charset="0"/>
                <a:cs typeface="Times New Roman" panose="02020603050405020304" pitchFamily="18" charset="0"/>
              </a:rPr>
              <a:t>Резервирование </a:t>
            </a:r>
            <a:r>
              <a:rPr lang="ru-RU" dirty="0">
                <a:solidFill>
                  <a:schemeClr val="tx1"/>
                </a:solidFill>
                <a:latin typeface="Times New Roman" panose="02020603050405020304" pitchFamily="18" charset="0"/>
                <a:cs typeface="Times New Roman" panose="02020603050405020304" pitchFamily="18" charset="0"/>
              </a:rPr>
              <a:t>средств на покрытие непредвиденных расходов.</a:t>
            </a:r>
          </a:p>
          <a:p>
            <a:pPr marL="0" indent="0" algn="just">
              <a:buNone/>
            </a:pPr>
            <a:r>
              <a:rPr lang="ru-RU" b="1" i="1" dirty="0" smtClean="0">
                <a:solidFill>
                  <a:schemeClr val="tx1"/>
                </a:solidFill>
                <a:latin typeface="Times New Roman" panose="02020603050405020304" pitchFamily="18" charset="0"/>
                <a:cs typeface="Times New Roman" panose="02020603050405020304" pitchFamily="18" charset="0"/>
              </a:rPr>
              <a:t>	Распределение </a:t>
            </a:r>
            <a:r>
              <a:rPr lang="ru-RU" b="1" i="1" dirty="0">
                <a:solidFill>
                  <a:schemeClr val="tx1"/>
                </a:solidFill>
                <a:latin typeface="Times New Roman" panose="02020603050405020304" pitchFamily="18" charset="0"/>
                <a:cs typeface="Times New Roman" panose="02020603050405020304" pitchFamily="18" charset="0"/>
              </a:rPr>
              <a:t>риска</a:t>
            </a:r>
            <a:r>
              <a:rPr lang="ru-RU" dirty="0">
                <a:solidFill>
                  <a:schemeClr val="tx1"/>
                </a:solidFill>
                <a:latin typeface="Times New Roman" panose="02020603050405020304" pitchFamily="18" charset="0"/>
                <a:cs typeface="Times New Roman" panose="02020603050405020304" pitchFamily="18" charset="0"/>
              </a:rPr>
              <a:t> происходит при разработке финансового плана проекта и контрактных документов. При этом участники проекта принимают ряд решений, расширяющих либо сужающих диапазон потенциальных инвесторов. Проводя соответствующие переговоры, участники проекта должны проявлять определенную гибкость относительно того, какую долю риска они согласны на себя принять.</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Многие </a:t>
            </a:r>
            <a:r>
              <a:rPr lang="ru-RU" dirty="0">
                <a:solidFill>
                  <a:schemeClr val="tx1"/>
                </a:solidFill>
                <a:latin typeface="Times New Roman" panose="02020603050405020304" pitchFamily="18" charset="0"/>
                <a:cs typeface="Times New Roman" panose="02020603050405020304" pitchFamily="18" charset="0"/>
              </a:rPr>
              <a:t>крупные проекты могут иметь задержку в реализации, что может привести к такому увеличению стоимости работ, которое превысит первоначальную стоимость проекта. Поэтому важная роль принадлежит страхованию рисков. </a:t>
            </a:r>
            <a:r>
              <a:rPr lang="ru-RU" b="1" i="1" dirty="0">
                <a:solidFill>
                  <a:schemeClr val="tx1"/>
                </a:solidFill>
                <a:latin typeface="Times New Roman" panose="02020603050405020304" pitchFamily="18" charset="0"/>
                <a:cs typeface="Times New Roman" panose="02020603050405020304" pitchFamily="18" charset="0"/>
              </a:rPr>
              <a:t>Страхование риска</a:t>
            </a:r>
            <a:r>
              <a:rPr lang="ru-RU" dirty="0">
                <a:solidFill>
                  <a:schemeClr val="tx1"/>
                </a:solidFill>
                <a:latin typeface="Times New Roman" panose="02020603050405020304" pitchFamily="18" charset="0"/>
                <a:cs typeface="Times New Roman" panose="02020603050405020304" pitchFamily="18" charset="0"/>
              </a:rPr>
              <a:t> означает передачу определенных рисков страховой компании.</a:t>
            </a:r>
          </a:p>
          <a:p>
            <a:pPr marL="0" indent="0" algn="just">
              <a:buNone/>
            </a:pPr>
            <a:r>
              <a:rPr lang="ru-RU" b="1" i="1" dirty="0" smtClean="0">
                <a:solidFill>
                  <a:schemeClr val="tx1"/>
                </a:solidFill>
                <a:latin typeface="Times New Roman" panose="02020603050405020304" pitchFamily="18" charset="0"/>
                <a:cs typeface="Times New Roman" panose="02020603050405020304" pitchFamily="18" charset="0"/>
              </a:rPr>
              <a:t>	Создание </a:t>
            </a:r>
            <a:r>
              <a:rPr lang="ru-RU" b="1" i="1" dirty="0">
                <a:solidFill>
                  <a:schemeClr val="tx1"/>
                </a:solidFill>
                <a:latin typeface="Times New Roman" panose="02020603050405020304" pitchFamily="18" charset="0"/>
                <a:cs typeface="Times New Roman" panose="02020603050405020304" pitchFamily="18" charset="0"/>
              </a:rPr>
              <a:t>резерва средств на покрытие непредвиденных расходов</a:t>
            </a:r>
            <a:r>
              <a:rPr lang="ru-RU" dirty="0">
                <a:solidFill>
                  <a:schemeClr val="tx1"/>
                </a:solidFill>
                <a:latin typeface="Times New Roman" panose="02020603050405020304" pitchFamily="18" charset="0"/>
                <a:cs typeface="Times New Roman" panose="02020603050405020304" pitchFamily="18" charset="0"/>
              </a:rPr>
              <a:t> предусматривает установление соотношения между потенциальными рисками, влияющими на стоимость проекта, и расходами, необходимыми для преодоления сбоев в выполнении проекта. При этом учитывается точность первоначальной оценки стоимости проекта и его элементов.</a:t>
            </a:r>
          </a:p>
          <a:p>
            <a:pPr marL="0" indent="0" algn="just">
              <a:buNone/>
            </a:pPr>
            <a:endParaRPr lang="ru-RU" dirty="0"/>
          </a:p>
        </p:txBody>
      </p:sp>
    </p:spTree>
    <p:extLst>
      <p:ext uri="{BB962C8B-B14F-4D97-AF65-F5344CB8AC3E}">
        <p14:creationId xmlns:p14="http://schemas.microsoft.com/office/powerpoint/2010/main" val="320277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99936" y="78946"/>
            <a:ext cx="8493210" cy="6779054"/>
          </a:xfrm>
        </p:spPr>
        <p:txBody>
          <a:bodyPr>
            <a:normAutofit lnSpcReduction="10000"/>
          </a:bodyPr>
          <a:lstStyle/>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Оценка </a:t>
            </a:r>
            <a:r>
              <a:rPr lang="ru-RU" dirty="0">
                <a:solidFill>
                  <a:schemeClr val="tx1"/>
                </a:solidFill>
                <a:latin typeface="Times New Roman" panose="02020603050405020304" pitchFamily="18" charset="0"/>
                <a:cs typeface="Times New Roman" panose="02020603050405020304" pitchFamily="18" charset="0"/>
              </a:rPr>
              <a:t>непредвиденных расходов позволяет свести к минимуму перерасход средств. </a:t>
            </a:r>
            <a:r>
              <a:rPr lang="ru-RU" b="1" i="1" dirty="0">
                <a:solidFill>
                  <a:schemeClr val="tx1"/>
                </a:solidFill>
                <a:latin typeface="Times New Roman" panose="02020603050405020304" pitchFamily="18" charset="0"/>
                <a:cs typeface="Times New Roman" panose="02020603050405020304" pitchFamily="18" charset="0"/>
              </a:rPr>
              <a:t>Структура резерва на покрытие непредвиденных расходов определяется двумя методами</a:t>
            </a:r>
            <a:r>
              <a:rPr lang="ru-RU" i="1" dirty="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p>
            <a:pPr algn="just"/>
            <a:r>
              <a:rPr lang="ru-RU" dirty="0" smtClean="0">
                <a:solidFill>
                  <a:schemeClr val="tx1"/>
                </a:solidFill>
                <a:latin typeface="Times New Roman" panose="02020603050405020304" pitchFamily="18" charset="0"/>
                <a:cs typeface="Times New Roman" panose="02020603050405020304" pitchFamily="18" charset="0"/>
              </a:rPr>
              <a:t>Резерв </a:t>
            </a:r>
            <a:r>
              <a:rPr lang="ru-RU" dirty="0">
                <a:solidFill>
                  <a:schemeClr val="tx1"/>
                </a:solidFill>
                <a:latin typeface="Times New Roman" panose="02020603050405020304" pitchFamily="18" charset="0"/>
                <a:cs typeface="Times New Roman" panose="02020603050405020304" pitchFamily="18" charset="0"/>
              </a:rPr>
              <a:t>делится на общий и специальный.</a:t>
            </a:r>
          </a:p>
          <a:p>
            <a:pPr algn="just"/>
            <a:r>
              <a:rPr lang="ru-RU" dirty="0" smtClean="0">
                <a:solidFill>
                  <a:schemeClr val="tx1"/>
                </a:solidFill>
                <a:latin typeface="Times New Roman" panose="02020603050405020304" pitchFamily="18" charset="0"/>
                <a:cs typeface="Times New Roman" panose="02020603050405020304" pitchFamily="18" charset="0"/>
              </a:rPr>
              <a:t>Определяются </a:t>
            </a:r>
            <a:r>
              <a:rPr lang="ru-RU" dirty="0">
                <a:solidFill>
                  <a:schemeClr val="tx1"/>
                </a:solidFill>
                <a:latin typeface="Times New Roman" panose="02020603050405020304" pitchFamily="18" charset="0"/>
                <a:cs typeface="Times New Roman" panose="02020603050405020304" pitchFamily="18" charset="0"/>
              </a:rPr>
              <a:t>непредвиденные расходы по видам затрат (заработная плата, материалы и др.).</a:t>
            </a:r>
          </a:p>
          <a:p>
            <a:pPr marL="0" indent="0" algn="just">
              <a:buNone/>
            </a:pPr>
            <a:r>
              <a:rPr lang="ru-RU" i="1" dirty="0" smtClean="0">
                <a:solidFill>
                  <a:schemeClr val="tx1"/>
                </a:solidFill>
                <a:latin typeface="Times New Roman" panose="02020603050405020304" pitchFamily="18" charset="0"/>
                <a:cs typeface="Times New Roman" panose="02020603050405020304" pitchFamily="18" charset="0"/>
              </a:rPr>
              <a:t>	Общий </a:t>
            </a:r>
            <a:r>
              <a:rPr lang="ru-RU" i="1" dirty="0">
                <a:solidFill>
                  <a:schemeClr val="tx1"/>
                </a:solidFill>
                <a:latin typeface="Times New Roman" panose="02020603050405020304" pitchFamily="18" charset="0"/>
                <a:cs typeface="Times New Roman" panose="02020603050405020304" pitchFamily="18" charset="0"/>
              </a:rPr>
              <a:t>резерв</a:t>
            </a:r>
            <a:r>
              <a:rPr lang="ru-RU" dirty="0">
                <a:solidFill>
                  <a:schemeClr val="tx1"/>
                </a:solidFill>
                <a:latin typeface="Times New Roman" panose="02020603050405020304" pitchFamily="18" charset="0"/>
                <a:cs typeface="Times New Roman" panose="02020603050405020304" pitchFamily="18" charset="0"/>
              </a:rPr>
              <a:t> покрывает изменения в смете и др. </a:t>
            </a:r>
            <a:r>
              <a:rPr lang="ru-RU" i="1" dirty="0">
                <a:solidFill>
                  <a:schemeClr val="tx1"/>
                </a:solidFill>
                <a:latin typeface="Times New Roman" panose="02020603050405020304" pitchFamily="18" charset="0"/>
                <a:cs typeface="Times New Roman" panose="02020603050405020304" pitchFamily="18" charset="0"/>
              </a:rPr>
              <a:t>Специальный резерв</a:t>
            </a:r>
            <a:r>
              <a:rPr lang="ru-RU" dirty="0">
                <a:solidFill>
                  <a:schemeClr val="tx1"/>
                </a:solidFill>
                <a:latin typeface="Times New Roman" panose="02020603050405020304" pitchFamily="18" charset="0"/>
                <a:cs typeface="Times New Roman" panose="02020603050405020304" pitchFamily="18" charset="0"/>
              </a:rPr>
              <a:t> включает надбавки на покрытие роста цен, увеличение расходов по позициям, оплату исков по контрактам. Это особенно важно в условиях инфляции.</a:t>
            </a:r>
          </a:p>
          <a:p>
            <a:pPr marL="0" indent="0" algn="just">
              <a:buNone/>
            </a:pPr>
            <a:r>
              <a:rPr lang="ru-RU" i="1" dirty="0" smtClean="0">
                <a:solidFill>
                  <a:schemeClr val="tx1"/>
                </a:solidFill>
                <a:latin typeface="Times New Roman" panose="02020603050405020304" pitchFamily="18" charset="0"/>
                <a:cs typeface="Times New Roman" panose="02020603050405020304" pitchFamily="18" charset="0"/>
              </a:rPr>
              <a:t>	Дифференциация </a:t>
            </a:r>
            <a:r>
              <a:rPr lang="ru-RU" i="1" dirty="0">
                <a:solidFill>
                  <a:schemeClr val="tx1"/>
                </a:solidFill>
                <a:latin typeface="Times New Roman" panose="02020603050405020304" pitchFamily="18" charset="0"/>
                <a:cs typeface="Times New Roman" panose="02020603050405020304" pitchFamily="18" charset="0"/>
              </a:rPr>
              <a:t>резерва по видам затрат</a:t>
            </a:r>
            <a:r>
              <a:rPr lang="ru-RU" dirty="0">
                <a:solidFill>
                  <a:schemeClr val="tx1"/>
                </a:solidFill>
                <a:latin typeface="Times New Roman" panose="02020603050405020304" pitchFamily="18" charset="0"/>
                <a:cs typeface="Times New Roman" panose="02020603050405020304" pitchFamily="18" charset="0"/>
              </a:rPr>
              <a:t> позволяет определить степень риска, связанного с каждым видом затрат, и в дальнейшем учесть риск на отдельных этапах проекта.</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Для </a:t>
            </a:r>
            <a:r>
              <a:rPr lang="ru-RU" dirty="0">
                <a:solidFill>
                  <a:schemeClr val="tx1"/>
                </a:solidFill>
                <a:latin typeface="Times New Roman" panose="02020603050405020304" pitchFamily="18" charset="0"/>
                <a:cs typeface="Times New Roman" panose="02020603050405020304" pitchFamily="18" charset="0"/>
              </a:rPr>
              <a:t>дальнейшего уточнения размеров непредвиденных расходов устанавливается взаимосвязь с элементами структуры разделения работ на разных уровнях этого деления, в том числе на уровне комплексов (пакетов) работ. Такое детальное разделение работ помогает приобрести опыт и создать базу данных для корректировки непредвиденных расходов.</a:t>
            </a:r>
          </a:p>
          <a:p>
            <a:pPr marL="0" indent="0" algn="just">
              <a:buNone/>
            </a:pPr>
            <a:r>
              <a:rPr lang="ru-RU" i="1" dirty="0" smtClean="0">
                <a:solidFill>
                  <a:schemeClr val="tx1"/>
                </a:solidFill>
                <a:latin typeface="Times New Roman" panose="02020603050405020304" pitchFamily="18" charset="0"/>
                <a:cs typeface="Times New Roman" panose="02020603050405020304" pitchFamily="18" charset="0"/>
              </a:rPr>
              <a:t>	Резерв </a:t>
            </a:r>
            <a:r>
              <a:rPr lang="ru-RU" i="1" dirty="0">
                <a:solidFill>
                  <a:schemeClr val="tx1"/>
                </a:solidFill>
                <a:latin typeface="Times New Roman" panose="02020603050405020304" pitchFamily="18" charset="0"/>
                <a:cs typeface="Times New Roman" panose="02020603050405020304" pitchFamily="18" charset="0"/>
              </a:rPr>
              <a:t>на непредвиденные расходы</a:t>
            </a:r>
            <a:r>
              <a:rPr lang="ru-RU" dirty="0">
                <a:solidFill>
                  <a:schemeClr val="tx1"/>
                </a:solidFill>
                <a:latin typeface="Times New Roman" panose="02020603050405020304" pitchFamily="18" charset="0"/>
                <a:cs typeface="Times New Roman" panose="02020603050405020304" pitchFamily="18" charset="0"/>
              </a:rPr>
              <a:t> определяется только по тем видам затрат, которые вошли в первоначальную смету, и не должен использоваться для компенсации затрат, являющихся следствием неудовлетворительной работы.</a:t>
            </a:r>
          </a:p>
          <a:p>
            <a:pPr marL="0" indent="0">
              <a:buNone/>
            </a:pPr>
            <a:endParaRPr lang="ru-RU" dirty="0"/>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16367" r="14252"/>
          <a:stretch/>
        </p:blipFill>
        <p:spPr>
          <a:xfrm>
            <a:off x="-57665" y="1141326"/>
            <a:ext cx="3722280" cy="4303884"/>
          </a:xfrm>
          <a:prstGeom prst="rect">
            <a:avLst/>
          </a:prstGeom>
          <a:ln>
            <a:noFill/>
          </a:ln>
          <a:effectLst>
            <a:softEdge rad="112500"/>
          </a:effectLst>
        </p:spPr>
      </p:pic>
    </p:spTree>
    <p:extLst>
      <p:ext uri="{BB962C8B-B14F-4D97-AF65-F5344CB8AC3E}">
        <p14:creationId xmlns:p14="http://schemas.microsoft.com/office/powerpoint/2010/main" val="42667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68289" y="177456"/>
            <a:ext cx="10993051" cy="6680544"/>
          </a:xfrm>
        </p:spPr>
        <p:txBody>
          <a:bodyPr>
            <a:normAutofit lnSpcReduction="10000"/>
          </a:bodyPr>
          <a:lstStyle/>
          <a:p>
            <a:pPr marL="0" indent="0" algn="ctr">
              <a:buNone/>
            </a:pPr>
            <a:r>
              <a:rPr lang="ru-RU" b="1" u="sng" dirty="0">
                <a:solidFill>
                  <a:schemeClr val="tx1"/>
                </a:solidFill>
                <a:latin typeface="Times New Roman" panose="02020603050405020304" pitchFamily="18" charset="0"/>
                <a:cs typeface="Times New Roman" panose="02020603050405020304" pitchFamily="18" charset="0"/>
              </a:rPr>
              <a:t>10.3. Управление инновационными </a:t>
            </a:r>
            <a:r>
              <a:rPr lang="ru-RU" b="1" u="sng" dirty="0" smtClean="0">
                <a:solidFill>
                  <a:schemeClr val="tx1"/>
                </a:solidFill>
                <a:latin typeface="Times New Roman" panose="02020603050405020304" pitchFamily="18" charset="0"/>
                <a:cs typeface="Times New Roman" panose="02020603050405020304" pitchFamily="18" charset="0"/>
              </a:rPr>
              <a:t>проектами</a:t>
            </a:r>
            <a:r>
              <a:rPr lang="ru-RU" u="sng"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Совершенствование </a:t>
            </a:r>
            <a:r>
              <a:rPr lang="ru-RU" dirty="0">
                <a:solidFill>
                  <a:schemeClr val="tx1"/>
                </a:solidFill>
                <a:latin typeface="Times New Roman" panose="02020603050405020304" pitchFamily="18" charset="0"/>
                <a:cs typeface="Times New Roman" panose="02020603050405020304" pitchFamily="18" charset="0"/>
              </a:rPr>
              <a:t>инновационного менеджмента связано с управлением инновационными проектами, опирающимся на </a:t>
            </a:r>
            <a:r>
              <a:rPr lang="ru-RU" i="1" dirty="0" err="1">
                <a:solidFill>
                  <a:schemeClr val="tx1"/>
                </a:solidFill>
                <a:latin typeface="Times New Roman" panose="02020603050405020304" pitchFamily="18" charset="0"/>
                <a:cs typeface="Times New Roman" panose="02020603050405020304" pitchFamily="18" charset="0"/>
              </a:rPr>
              <a:t>критериальные</a:t>
            </a:r>
            <a:r>
              <a:rPr lang="ru-RU" i="1" dirty="0">
                <a:solidFill>
                  <a:schemeClr val="tx1"/>
                </a:solidFill>
                <a:latin typeface="Times New Roman" panose="02020603050405020304" pitchFamily="18" charset="0"/>
                <a:cs typeface="Times New Roman" panose="02020603050405020304" pitchFamily="18" charset="0"/>
              </a:rPr>
              <a:t> многоцелевые подходы.</a:t>
            </a:r>
            <a:endParaRPr lang="ru-RU" dirty="0">
              <a:solidFill>
                <a:schemeClr val="tx1"/>
              </a:solidFill>
              <a:latin typeface="Times New Roman" panose="02020603050405020304" pitchFamily="18" charset="0"/>
              <a:cs typeface="Times New Roman" panose="02020603050405020304" pitchFamily="18" charset="0"/>
            </a:endParaRP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Проектный </a:t>
            </a:r>
            <a:r>
              <a:rPr lang="ru-RU" dirty="0">
                <a:solidFill>
                  <a:schemeClr val="tx1"/>
                </a:solidFill>
                <a:latin typeface="Times New Roman" panose="02020603050405020304" pitchFamily="18" charset="0"/>
                <a:cs typeface="Times New Roman" panose="02020603050405020304" pitchFamily="18" charset="0"/>
              </a:rPr>
              <a:t>подход к инновационной деятельности усиливает значение ведущих факторов роста фирмы. По сути главная задача инновационного менеджера сводится к </a:t>
            </a:r>
            <a:r>
              <a:rPr lang="ru-RU" i="1" dirty="0">
                <a:solidFill>
                  <a:schemeClr val="tx1"/>
                </a:solidFill>
                <a:latin typeface="Times New Roman" panose="02020603050405020304" pitchFamily="18" charset="0"/>
                <a:cs typeface="Times New Roman" panose="02020603050405020304" pitchFamily="18" charset="0"/>
              </a:rPr>
              <a:t>проектному управлению технологией</a:t>
            </a:r>
            <a:r>
              <a:rPr lang="ru-RU" dirty="0">
                <a:solidFill>
                  <a:schemeClr val="tx1"/>
                </a:solidFill>
                <a:latin typeface="Times New Roman" panose="02020603050405020304" pitchFamily="18" charset="0"/>
                <a:cs typeface="Times New Roman" panose="02020603050405020304" pitchFamily="18" charset="0"/>
              </a:rPr>
              <a:t>, капиталом и производительностью. При этом внедрение новых технологий и новых продуктов, организация капиталовложений, обучение персонала и управление мотивацией также рассматриваются как проекты.</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Перед </a:t>
            </a:r>
            <a:r>
              <a:rPr lang="ru-RU" dirty="0">
                <a:solidFill>
                  <a:schemeClr val="tx1"/>
                </a:solidFill>
                <a:latin typeface="Times New Roman" panose="02020603050405020304" pitchFamily="18" charset="0"/>
                <a:cs typeface="Times New Roman" panose="02020603050405020304" pitchFamily="18" charset="0"/>
              </a:rPr>
              <a:t>руководством крупной компании стоят задачи быстрого обновления видов продукции и технологии, свертывания потерявших перспективу производств в условиях высокого конкурентного давления и повышенного риска. Принцип проектного управления позволяет создать условия для принятия радикальных решений, координации и финансирования различных видов деятельности по критерию рентабельности и стратегическим приоритетам.</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Важнейшей </a:t>
            </a:r>
            <a:r>
              <a:rPr lang="ru-RU" dirty="0">
                <a:solidFill>
                  <a:schemeClr val="tx1"/>
                </a:solidFill>
                <a:latin typeface="Times New Roman" panose="02020603050405020304" pitchFamily="18" charset="0"/>
                <a:cs typeface="Times New Roman" panose="02020603050405020304" pitchFamily="18" charset="0"/>
              </a:rPr>
              <a:t>чертой управления инвестициями в инновационной деятельности является организация капиталовложений. Конкретное «управленческое» понятие капиталовложений в современной корпорации имеет гораздо большее содержание и объем, чем ранее. Корпорации относят к капиталовложениям также стоимость технологической документации проектов, затраты на научные исследования и разработку продукции, на выпуск опытных партий, маркетинговые исследования, на рекламу и развитие каналов продаж. В смету капитальных затрат входят затраты на переоборудование и наладку производственных мощностей, подбор, подготовку и переобучение персонала – словом, весь блок расходов, связанных с инновациями.</a:t>
            </a:r>
          </a:p>
          <a:p>
            <a:pPr marL="0" indent="0">
              <a:buNone/>
            </a:pPr>
            <a:endParaRPr lang="ru-RU" dirty="0"/>
          </a:p>
        </p:txBody>
      </p:sp>
    </p:spTree>
    <p:extLst>
      <p:ext uri="{BB962C8B-B14F-4D97-AF65-F5344CB8AC3E}">
        <p14:creationId xmlns:p14="http://schemas.microsoft.com/office/powerpoint/2010/main" val="43684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3167" y="82376"/>
            <a:ext cx="6351373" cy="3558748"/>
          </a:xfrm>
        </p:spPr>
        <p:txBody>
          <a:bodyPr>
            <a:normAutofit fontScale="85000" lnSpcReduction="20000"/>
          </a:bodyPr>
          <a:lstStyle/>
          <a:p>
            <a:pPr marL="0" indent="0" algn="just">
              <a:lnSpc>
                <a:spcPct val="120000"/>
              </a:lnSpc>
              <a:buNone/>
            </a:pPr>
            <a:r>
              <a:rPr lang="ru-RU" dirty="0" smtClean="0">
                <a:solidFill>
                  <a:schemeClr val="tx1"/>
                </a:solidFill>
                <a:latin typeface="Times New Roman" panose="02020603050405020304" pitchFamily="18" charset="0"/>
                <a:cs typeface="Times New Roman" panose="02020603050405020304" pitchFamily="18" charset="0"/>
              </a:rPr>
              <a:t>	Ориентация </a:t>
            </a:r>
            <a:r>
              <a:rPr lang="ru-RU" dirty="0">
                <a:solidFill>
                  <a:schemeClr val="tx1"/>
                </a:solidFill>
                <a:latin typeface="Times New Roman" panose="02020603050405020304" pitchFamily="18" charset="0"/>
                <a:cs typeface="Times New Roman" panose="02020603050405020304" pitchFamily="18" charset="0"/>
              </a:rPr>
              <a:t>проектов на внешнюю среду заставляет фирму прибегать к прогнозированию не только спроса, но и поведения партнеров и конкурентов и моделированию будущих ситуаций. Выбор перспективных партнеров, глубокий фирменный анализ рынка, конвергенция с родственными предприятиями и четкая стратификация становятся задачами первейшей необходимости. Гибкое управление, рассчитанное на взаимосвязь с партнерами и конкурентами, позволяет создать «стратегическое ядро», а также инфраструктуру, близкую и далекую «периферию». Это создает предпосылки к долговременному и прочному положению на рынке.</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696" y="0"/>
            <a:ext cx="4308390" cy="2872260"/>
          </a:xfrm>
          <a:prstGeom prst="rect">
            <a:avLst/>
          </a:prstGeom>
          <a:ln>
            <a:noFill/>
          </a:ln>
          <a:effectLst>
            <a:softEdge rad="112500"/>
          </a:effectLst>
        </p:spPr>
      </p:pic>
      <p:sp>
        <p:nvSpPr>
          <p:cNvPr id="4" name="Прямоугольник 3"/>
          <p:cNvSpPr/>
          <p:nvPr/>
        </p:nvSpPr>
        <p:spPr>
          <a:xfrm>
            <a:off x="4720280" y="2896974"/>
            <a:ext cx="7282249" cy="3970318"/>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Инновационный </a:t>
            </a:r>
            <a:r>
              <a:rPr lang="ru-RU" dirty="0">
                <a:latin typeface="Times New Roman" panose="02020603050405020304" pitchFamily="18" charset="0"/>
                <a:cs typeface="Times New Roman" panose="02020603050405020304" pitchFamily="18" charset="0"/>
              </a:rPr>
              <a:t>менеджер должен выполнять важнейшие функции по стратегическому управлению, проектированию, разработке и внедрению инноваций, тактическому оперативному управлению и контролю за текущим функционированием операционной системы. Ввиду сложности и многообразия инновационной деятельности и </a:t>
            </a:r>
            <a:r>
              <a:rPr lang="ru-RU" dirty="0" err="1">
                <a:latin typeface="Times New Roman" panose="02020603050405020304" pitchFamily="18" charset="0"/>
                <a:cs typeface="Times New Roman" panose="02020603050405020304" pitchFamily="18" charset="0"/>
              </a:rPr>
              <a:t>разноплановости</a:t>
            </a:r>
            <a:r>
              <a:rPr lang="ru-RU" dirty="0">
                <a:latin typeface="Times New Roman" panose="02020603050405020304" pitchFamily="18" charset="0"/>
                <a:cs typeface="Times New Roman" panose="02020603050405020304" pitchFamily="18" charset="0"/>
              </a:rPr>
              <a:t> производственных проблем может происходить распределение управленческих функций. Так, в крупных компаниях для организации управления финансовыми потоками и эффективного использования капитала существует финансовый менеджер, для планирования инвестиций и отбора проектов – специалист по инвестиционному анализу, для инновационного управления персоналом – менеджер по социальному управлению. В наиболее крупных фирмах имеются также управляющий рисками, управляющий НИОКР, а также страховой менеджер, маркетолог и др.</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2756"/>
            <a:ext cx="4739503" cy="3554627"/>
          </a:xfrm>
          <a:prstGeom prst="rect">
            <a:avLst/>
          </a:prstGeom>
          <a:ln>
            <a:noFill/>
          </a:ln>
          <a:effectLst>
            <a:softEdge rad="112500"/>
          </a:effectLst>
        </p:spPr>
      </p:pic>
    </p:spTree>
    <p:extLst>
      <p:ext uri="{BB962C8B-B14F-4D97-AF65-F5344CB8AC3E}">
        <p14:creationId xmlns:p14="http://schemas.microsoft.com/office/powerpoint/2010/main" val="91456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5911" y="71394"/>
            <a:ext cx="11083668" cy="4344087"/>
          </a:xfrm>
        </p:spPr>
        <p:txBody>
          <a:bodyPr/>
          <a:lstStyle/>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Проектный </a:t>
            </a:r>
            <a:r>
              <a:rPr lang="ru-RU" dirty="0">
                <a:solidFill>
                  <a:schemeClr val="tx1"/>
                </a:solidFill>
                <a:latin typeface="Times New Roman" panose="02020603050405020304" pitchFamily="18" charset="0"/>
                <a:cs typeface="Times New Roman" panose="02020603050405020304" pitchFamily="18" charset="0"/>
              </a:rPr>
              <a:t>подход позволяет не только дать оценку финансирования и реализации инновации, но и жестко фиксировать финансовые потоки, опираться на гибкую стратегию маневрирования в рыночной среде. Поэтому он означает и особый стиль стратегического планирования инвестиций.</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Под </a:t>
            </a:r>
            <a:r>
              <a:rPr lang="ru-RU" dirty="0">
                <a:solidFill>
                  <a:schemeClr val="tx1"/>
                </a:solidFill>
                <a:latin typeface="Times New Roman" panose="02020603050405020304" pitchFamily="18" charset="0"/>
                <a:cs typeface="Times New Roman" panose="02020603050405020304" pitchFamily="18" charset="0"/>
              </a:rPr>
              <a:t>влиянием проектного принципа организации инвестиций меняется подход к проблеме стратегического планирования развития фирмы и текущей финансовой отдачи. Именно проект показывает реальные возможности осуществления инновационной деятельности как за счет жизнеспособности самого проекта, так и на основе финансовых источников фирмы. Не менее важен тот факт, что при организации финансирования проекта инициаторы совместно с предполагаемыми участниками и в тесном взаимодействии с банками составляют его детально проработанное и квалифицированное технико-экономическое обоснование, которое должно соответствовать международным стандартам. Только после детальной проработки проект представляется потенциальным инвесторам и крупнейшим коммерческим банкам, заинтересованным в его реализации.</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026" y="3960160"/>
            <a:ext cx="6203093" cy="2823700"/>
          </a:xfrm>
          <a:prstGeom prst="rect">
            <a:avLst/>
          </a:prstGeom>
          <a:ln>
            <a:noFill/>
          </a:ln>
          <a:effectLst>
            <a:softEdge rad="112500"/>
          </a:effectLst>
        </p:spPr>
      </p:pic>
    </p:spTree>
    <p:extLst>
      <p:ext uri="{BB962C8B-B14F-4D97-AF65-F5344CB8AC3E}">
        <p14:creationId xmlns:p14="http://schemas.microsoft.com/office/powerpoint/2010/main" val="2242560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86138" y="100572"/>
            <a:ext cx="11023600" cy="3927732"/>
          </a:xfrm>
        </p:spPr>
        <p:txBody>
          <a:bodyPr>
            <a:normAutofit/>
          </a:bodyPr>
          <a:lstStyle/>
          <a:p>
            <a:pPr marL="0" indent="0" algn="ctr">
              <a:buNone/>
            </a:pPr>
            <a:r>
              <a:rPr lang="ru-RU" b="1" u="sng" dirty="0">
                <a:solidFill>
                  <a:schemeClr val="tx1"/>
                </a:solidFill>
                <a:latin typeface="Times New Roman" panose="02020603050405020304" pitchFamily="18" charset="0"/>
                <a:cs typeface="Times New Roman" panose="02020603050405020304" pitchFamily="18" charset="0"/>
              </a:rPr>
              <a:t>10.4. Экспертиза проектов: понятие, принципы организации</a:t>
            </a:r>
            <a:endParaRPr lang="ru-RU" u="sng" dirty="0">
              <a:solidFill>
                <a:schemeClr val="tx1"/>
              </a:solidFill>
              <a:latin typeface="Times New Roman" panose="02020603050405020304" pitchFamily="18" charset="0"/>
              <a:cs typeface="Times New Roman" panose="02020603050405020304" pitchFamily="18" charset="0"/>
            </a:endParaRPr>
          </a:p>
          <a:p>
            <a:pPr marL="0" indent="0">
              <a:buNone/>
            </a:pPr>
            <a:endParaRPr lang="ru-RU" sz="300" u="sng" dirty="0">
              <a:solidFill>
                <a:schemeClr val="tx1"/>
              </a:solidFill>
              <a:latin typeface="Times New Roman" panose="02020603050405020304" pitchFamily="18" charset="0"/>
              <a:cs typeface="Times New Roman" panose="02020603050405020304" pitchFamily="18" charset="0"/>
            </a:endParaRPr>
          </a:p>
          <a:p>
            <a:pPr marL="0" indent="0" algn="just">
              <a:buNone/>
            </a:pPr>
            <a:r>
              <a:rPr lang="ru-RU" b="1" i="1" dirty="0" smtClean="0">
                <a:solidFill>
                  <a:schemeClr val="tx1"/>
                </a:solidFill>
                <a:latin typeface="Times New Roman" panose="02020603050405020304" pitchFamily="18" charset="0"/>
                <a:cs typeface="Times New Roman" panose="02020603050405020304" pitchFamily="18" charset="0"/>
              </a:rPr>
              <a:t>	Задача </a:t>
            </a:r>
            <a:r>
              <a:rPr lang="ru-RU" b="1" i="1" dirty="0">
                <a:solidFill>
                  <a:schemeClr val="tx1"/>
                </a:solidFill>
                <a:latin typeface="Times New Roman" panose="02020603050405020304" pitchFamily="18" charset="0"/>
                <a:cs typeface="Times New Roman" panose="02020603050405020304" pitchFamily="18" charset="0"/>
              </a:rPr>
              <a:t>экспертизы инновационных проектов</a:t>
            </a:r>
            <a:r>
              <a:rPr lang="ru-RU" dirty="0">
                <a:solidFill>
                  <a:schemeClr val="tx1"/>
                </a:solidFill>
                <a:latin typeface="Times New Roman" panose="02020603050405020304" pitchFamily="18" charset="0"/>
                <a:cs typeface="Times New Roman" panose="02020603050405020304" pitchFamily="18" charset="0"/>
              </a:rPr>
              <a:t> состоит в оценке научного и технического уровня проекта, возможностей его выполнения и эффективности. На основании экспертизы принимаются решения о целесообразности и объеме финансирования.</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Процедуры </a:t>
            </a:r>
            <a:r>
              <a:rPr lang="ru-RU" dirty="0">
                <a:solidFill>
                  <a:schemeClr val="tx1"/>
                </a:solidFill>
                <a:latin typeface="Times New Roman" panose="02020603050405020304" pitchFamily="18" charset="0"/>
                <a:cs typeface="Times New Roman" panose="02020603050405020304" pitchFamily="18" charset="0"/>
              </a:rPr>
              <a:t>оценки проектов, юридического оформления соглашений и контрактов, а также формы и методы контроля за их исполнением действуют во всех странах с развитой рыночной экономикой. Большое значение имеют сроки проведения экспертиз, согласований, продолжительность периода от подачи заявок и предложений до открытия финансирования или предоставления льгот и субсидий. Постоянно совершенствуются методы контроля за ходом реализации проектов, использованием средств по целевому назначению, увеличивается число обязательных условий, которым должен соответствовать проект.</a:t>
            </a:r>
          </a:p>
          <a:p>
            <a:pPr marL="0" indent="0">
              <a:buNone/>
            </a:pPr>
            <a:endParaRPr lang="ru-RU" dirty="0"/>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23544" b="24444"/>
          <a:stretch/>
        </p:blipFill>
        <p:spPr>
          <a:xfrm>
            <a:off x="3103905" y="3759924"/>
            <a:ext cx="6270754" cy="3098076"/>
          </a:xfrm>
          <a:prstGeom prst="rect">
            <a:avLst/>
          </a:prstGeom>
          <a:ln>
            <a:noFill/>
          </a:ln>
          <a:effectLst>
            <a:softEdge rad="112500"/>
          </a:effectLst>
        </p:spPr>
      </p:pic>
    </p:spTree>
    <p:extLst>
      <p:ext uri="{BB962C8B-B14F-4D97-AF65-F5344CB8AC3E}">
        <p14:creationId xmlns:p14="http://schemas.microsoft.com/office/powerpoint/2010/main" val="1892419248"/>
      </p:ext>
    </p:extLst>
  </p:cSld>
  <p:clrMapOvr>
    <a:masterClrMapping/>
  </p:clrMapOvr>
</p:sld>
</file>

<file path=ppt/theme/theme1.xml><?xml version="1.0" encoding="utf-8"?>
<a:theme xmlns:a="http://schemas.openxmlformats.org/drawingml/2006/main" name="Crop">
  <a:themeElements>
    <a:clrScheme name="Другая 56">
      <a:dk1>
        <a:sysClr val="windowText" lastClr="000000"/>
      </a:dk1>
      <a:lt1>
        <a:sysClr val="window" lastClr="FFFFFF"/>
      </a:lt1>
      <a:dk2>
        <a:srgbClr val="624F79"/>
      </a:dk2>
      <a:lt2>
        <a:srgbClr val="F2F2F0"/>
      </a:lt2>
      <a:accent1>
        <a:srgbClr val="E0CDD2"/>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docProps/app.xml><?xml version="1.0" encoding="utf-8"?>
<Properties xmlns="http://schemas.openxmlformats.org/officeDocument/2006/extended-properties" xmlns:vt="http://schemas.openxmlformats.org/officeDocument/2006/docPropsVTypes">
  <Template>Уголки</Template>
  <TotalTime>47</TotalTime>
  <Words>585</Words>
  <Application>Microsoft Office PowerPoint</Application>
  <PresentationFormat>Широкоэкранный</PresentationFormat>
  <Paragraphs>219</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Calibri</vt:lpstr>
      <vt:lpstr>Franklin Gothic Book</vt:lpstr>
      <vt:lpstr>Times New Roman</vt:lpstr>
      <vt:lpstr>Crop</vt:lpstr>
      <vt:lpstr>Т е м а  10. УПРАВЛЕНИЕ ИННОВАЦИОННЫМИ ПРОЕКТАМИ И ИХ ЭКСПЕРТИЗА   10.1. Инновационный проект: понятие, виды, структура. 10.2. Проектные риски и их оценка. Методы снижения и диверсификация рисков. 10.3. Управление инновационными проектами. 10.4. Экспертиза проектов: понятие, принципы организации. 10.5. Методы оценки и отбора инновационных проектов.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 е м а  10. УПРАВЛЕНИЕ ИННОВАЦИОННЫМИ ПРОЕКТАМИ И ИХ ЭКСПЕРТИЗА   10.1. Инновационный проект: понятие, виды, структура. 10.2. Проектные риски и их оценка. Методы снижения и диверсификация рисков. 10.3. Управление инновационными проектами. 10.4. Экспертиза проектов: понятие, принципы организации. 10.5. Методы оценки и отбора инновационных проектов.</dc:title>
  <dc:creator>Ольга О.М.. Воробьева</dc:creator>
  <cp:lastModifiedBy>Алла</cp:lastModifiedBy>
  <cp:revision>30</cp:revision>
  <dcterms:created xsi:type="dcterms:W3CDTF">2020-10-23T10:35:17Z</dcterms:created>
  <dcterms:modified xsi:type="dcterms:W3CDTF">2020-10-25T21:04:25Z</dcterms:modified>
</cp:coreProperties>
</file>