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116" d="100"/>
          <a:sy n="116" d="100"/>
        </p:scale>
        <p:origin x="1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10/25/2020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10/25/2020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10/25/2020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10/25/2020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10/25/2020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10/25/2020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10/25/2020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10/25/2020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10/25/2020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69371" y="1054442"/>
            <a:ext cx="9438672" cy="3987114"/>
          </a:xfrm>
        </p:spPr>
        <p:txBody>
          <a:bodyPr/>
          <a:lstStyle/>
          <a:p>
            <a:r>
              <a:rPr lang="ru-RU" sz="2800" b="1" dirty="0">
                <a:solidFill>
                  <a:schemeClr val="tx1"/>
                </a:solidFill>
                <a:latin typeface="Times New Roman" panose="02020603050405020304" pitchFamily="18" charset="0"/>
                <a:cs typeface="Times New Roman" panose="02020603050405020304" pitchFamily="18" charset="0"/>
              </a:rPr>
              <a:t>Т е м а  6. НАУЧНО-ТЕХНИЧЕСКИЕ И </a:t>
            </a:r>
            <a:r>
              <a:rPr lang="ru-RU" sz="2800" b="1" dirty="0" smtClean="0">
                <a:solidFill>
                  <a:schemeClr val="tx1"/>
                </a:solidFill>
                <a:latin typeface="Times New Roman" panose="02020603050405020304" pitchFamily="18" charset="0"/>
                <a:cs typeface="Times New Roman" panose="02020603050405020304" pitchFamily="18" charset="0"/>
              </a:rPr>
              <a:t>ИННОВАЦИОННЫЕ</a:t>
            </a:r>
            <a:r>
              <a:rPr lang="en-US" sz="2800" dirty="0">
                <a:solidFill>
                  <a:schemeClr val="tx1"/>
                </a:solidFill>
                <a:latin typeface="Times New Roman" panose="02020603050405020304" pitchFamily="18" charset="0"/>
                <a:cs typeface="Times New Roman" panose="02020603050405020304" pitchFamily="18" charset="0"/>
              </a:rPr>
              <a:t> </a:t>
            </a:r>
            <a:r>
              <a:rPr lang="ru-RU" sz="2800" b="1" dirty="0" smtClean="0">
                <a:solidFill>
                  <a:schemeClr val="tx1"/>
                </a:solidFill>
                <a:latin typeface="Times New Roman" panose="02020603050405020304" pitchFamily="18" charset="0"/>
                <a:cs typeface="Times New Roman" panose="02020603050405020304" pitchFamily="18" charset="0"/>
              </a:rPr>
              <a:t>ОРГАНИЗАЦИИ</a:t>
            </a:r>
            <a:r>
              <a:rPr lang="ru-RU" sz="2800" dirty="0">
                <a:solidFill>
                  <a:schemeClr val="tx1"/>
                </a:solidFill>
                <a:latin typeface="Times New Roman" panose="02020603050405020304" pitchFamily="18" charset="0"/>
                <a:cs typeface="Times New Roman" panose="02020603050405020304" pitchFamily="18" charset="0"/>
              </a:rPr>
              <a:t/>
            </a:r>
            <a:br>
              <a:rPr lang="ru-RU" sz="2800" dirty="0">
                <a:solidFill>
                  <a:schemeClr val="tx1"/>
                </a:solidFill>
                <a:latin typeface="Times New Roman" panose="02020603050405020304" pitchFamily="18" charset="0"/>
                <a:cs typeface="Times New Roman" panose="02020603050405020304" pitchFamily="18" charset="0"/>
              </a:rPr>
            </a:br>
            <a:r>
              <a:rPr lang="ru-RU" sz="2800" i="1" dirty="0">
                <a:solidFill>
                  <a:schemeClr val="tx1"/>
                </a:solidFill>
                <a:latin typeface="Times New Roman" panose="02020603050405020304" pitchFamily="18" charset="0"/>
                <a:cs typeface="Times New Roman" panose="02020603050405020304" pitchFamily="18" charset="0"/>
              </a:rPr>
              <a:t> </a:t>
            </a:r>
            <a:r>
              <a:rPr lang="ru-RU" sz="2800" dirty="0">
                <a:solidFill>
                  <a:schemeClr val="tx1"/>
                </a:solidFill>
                <a:latin typeface="Times New Roman" panose="02020603050405020304" pitchFamily="18" charset="0"/>
                <a:cs typeface="Times New Roman" panose="02020603050405020304" pitchFamily="18" charset="0"/>
              </a:rPr>
              <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6.1. Инновационные организации, их классификация.</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6.2. Научные организации, их классификация.</a:t>
            </a:r>
            <a:br>
              <a:rPr lang="ru-RU" sz="2800" dirty="0">
                <a:solidFill>
                  <a:schemeClr val="tx1"/>
                </a:solidFill>
                <a:latin typeface="Times New Roman" panose="02020603050405020304" pitchFamily="18" charset="0"/>
                <a:cs typeface="Times New Roman" panose="02020603050405020304" pitchFamily="18" charset="0"/>
              </a:rPr>
            </a:br>
            <a:r>
              <a:rPr lang="ru-RU" sz="2800" dirty="0">
                <a:solidFill>
                  <a:schemeClr val="tx1"/>
                </a:solidFill>
                <a:latin typeface="Times New Roman" panose="02020603050405020304" pitchFamily="18" charset="0"/>
                <a:cs typeface="Times New Roman" panose="02020603050405020304" pitchFamily="18" charset="0"/>
              </a:rPr>
              <a:t>6.3. Инновационные подразделения.</a:t>
            </a:r>
            <a:r>
              <a:rPr lang="ru-RU" sz="2400" dirty="0"/>
              <a:t/>
            </a:r>
            <a:br>
              <a:rPr lang="ru-RU" sz="2400" dirty="0"/>
            </a:b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1241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38886" y="324708"/>
            <a:ext cx="5473700" cy="5021649"/>
          </a:xfrm>
        </p:spPr>
        <p:txBody>
          <a:bodyPr>
            <a:normAutofit/>
          </a:bodyPr>
          <a:lstStyle/>
          <a:p>
            <a:pPr marL="0" indent="0" algn="ctr">
              <a:buNone/>
            </a:pPr>
            <a:r>
              <a:rPr lang="ru-RU" b="1" u="sng" dirty="0">
                <a:solidFill>
                  <a:schemeClr val="tx1"/>
                </a:solidFill>
                <a:latin typeface="Times New Roman" panose="02020603050405020304" pitchFamily="18" charset="0"/>
                <a:cs typeface="Times New Roman" panose="02020603050405020304" pitchFamily="18" charset="0"/>
              </a:rPr>
              <a:t>6.1. Инновационные организации, их классификация</a:t>
            </a:r>
            <a:endParaRPr lang="ru-RU" u="sng" dirty="0">
              <a:solidFill>
                <a:schemeClr val="tx1"/>
              </a:solidFill>
              <a:latin typeface="Times New Roman" panose="02020603050405020304" pitchFamily="18" charset="0"/>
              <a:cs typeface="Times New Roman" panose="02020603050405020304" pitchFamily="18" charset="0"/>
            </a:endParaRPr>
          </a:p>
          <a:p>
            <a:pPr marL="0" indent="0">
              <a:buNone/>
            </a:pPr>
            <a:r>
              <a:rPr lang="ru-RU" i="1" dirty="0">
                <a:latin typeface="Times New Roman" panose="02020603050405020304" pitchFamily="18" charset="0"/>
                <a:cs typeface="Times New Roman" panose="02020603050405020304" pitchFamily="18" charset="0"/>
              </a:rPr>
              <a:t> </a:t>
            </a:r>
            <a:endParaRPr lang="ru-RU" i="1" dirty="0" smtClean="0">
              <a:latin typeface="Times New Roman" panose="02020603050405020304" pitchFamily="18" charset="0"/>
              <a:cs typeface="Times New Roman" panose="02020603050405020304" pitchFamily="18" charset="0"/>
            </a:endParaRPr>
          </a:p>
          <a:p>
            <a:pPr marL="0" indent="0">
              <a:buNone/>
            </a:pPr>
            <a:endParaRPr lang="ru-RU" dirty="0">
              <a:latin typeface="Times New Roman" panose="02020603050405020304" pitchFamily="18" charset="0"/>
              <a:cs typeface="Times New Roman" panose="02020603050405020304" pitchFamily="18" charset="0"/>
            </a:endParaRPr>
          </a:p>
          <a:p>
            <a:pPr marL="0" indent="0" algn="just">
              <a:buNone/>
            </a:pPr>
            <a:r>
              <a:rPr lang="en-US" dirty="0" smtClean="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Под </a:t>
            </a:r>
            <a:r>
              <a:rPr lang="ru-RU" b="1" dirty="0">
                <a:solidFill>
                  <a:schemeClr val="tx1"/>
                </a:solidFill>
                <a:latin typeface="Times New Roman" panose="02020603050405020304" pitchFamily="18" charset="0"/>
                <a:cs typeface="Times New Roman" panose="02020603050405020304" pitchFamily="18" charset="0"/>
              </a:rPr>
              <a:t>инновационной организацией (ИО)</a:t>
            </a:r>
            <a:r>
              <a:rPr lang="ru-RU" dirty="0">
                <a:solidFill>
                  <a:schemeClr val="tx1"/>
                </a:solidFill>
                <a:latin typeface="Times New Roman" panose="02020603050405020304" pitchFamily="18" charset="0"/>
                <a:cs typeface="Times New Roman" panose="02020603050405020304" pitchFamily="18" charset="0"/>
              </a:rPr>
              <a:t> понимается структура, занимающаяся инновационной деятельностью, научными исследованиями и разработками.</a:t>
            </a:r>
          </a:p>
          <a:p>
            <a:pPr marL="0" indent="0" algn="just">
              <a:buNone/>
            </a:pPr>
            <a:r>
              <a:rPr lang="en-US" dirty="0" smtClean="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В табл. 1 </a:t>
            </a:r>
            <a:r>
              <a:rPr lang="ru-RU" dirty="0">
                <a:solidFill>
                  <a:schemeClr val="tx1"/>
                </a:solidFill>
                <a:latin typeface="Times New Roman" panose="02020603050405020304" pitchFamily="18" charset="0"/>
                <a:cs typeface="Times New Roman" panose="02020603050405020304" pitchFamily="18" charset="0"/>
              </a:rPr>
              <a:t>приведена многоаспектная классификация инновационной сферы. В качестве важнейшего признака в этой классификации используется вид специализации</a:t>
            </a:r>
            <a:r>
              <a:rPr lang="ru-RU" dirty="0">
                <a:solidFill>
                  <a:schemeClr val="tx1"/>
                </a:solidFill>
              </a:rPr>
              <a:t>.</a:t>
            </a:r>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947707278"/>
              </p:ext>
            </p:extLst>
          </p:nvPr>
        </p:nvGraphicFramePr>
        <p:xfrm>
          <a:off x="6451599" y="31456"/>
          <a:ext cx="5321302" cy="6965971"/>
        </p:xfrm>
        <a:graphic>
          <a:graphicData uri="http://schemas.openxmlformats.org/drawingml/2006/table">
            <a:tbl>
              <a:tblPr firstRow="1" firstCol="1" lastRow="1" lastCol="1" bandRow="1" bandCol="1"/>
              <a:tblGrid>
                <a:gridCol w="987190"/>
                <a:gridCol w="745876"/>
                <a:gridCol w="746754"/>
                <a:gridCol w="1119692"/>
                <a:gridCol w="1118814"/>
                <a:gridCol w="602976"/>
              </a:tblGrid>
              <a:tr h="185168">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Признак</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Класс организации</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5168">
                <a:tc rowSpan="3">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Вид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специ</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15000"/>
                        </a:lnSpc>
                        <a:spcAft>
                          <a:spcPts val="0"/>
                        </a:spcAft>
                      </a:pP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ализации</a:t>
                      </a:r>
                      <a:endParaRPr lang="ru-RU"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Организации, базирующиеся на принципе</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85168">
                <a:tc vMerge="1">
                  <a:txBody>
                    <a:bodyPr/>
                    <a:lstStyle/>
                    <a:p>
                      <a:endParaRPr lang="ru-RU"/>
                    </a:p>
                  </a:txBody>
                  <a:tcPr/>
                </a:tc>
                <a:tc gridSpan="3">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предметном</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адресном</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598003">
                <a:tc vMerge="1">
                  <a:txBody>
                    <a:bodyPr/>
                    <a:lstStyle/>
                    <a:p>
                      <a:endParaRPr lang="ru-RU"/>
                    </a:p>
                  </a:txBody>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Продуктовая</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Техноло-</a:t>
                      </a:r>
                    </a:p>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гическая</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Ресурсная</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Использо-вание научных результатов</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Обслужи-</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вание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отрасли, предприятий и т. д.</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68">
                <a:tc row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Вид научно-технической продукции</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Организации, специализированные</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708171">
                <a:tc vMerge="1">
                  <a:txBody>
                    <a:bodyPr/>
                    <a:lstStyle/>
                    <a:p>
                      <a:endParaRPr lang="ru-RU"/>
                    </a:p>
                  </a:txBody>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на фундамен-тальных исследованиях</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на приклад-</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ных</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исследованиях </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на ОКР</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на создании опытных образцов</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на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произ-водстве</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опытных партий, первых серий</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507">
                <a:tc row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Виды совершенс-твуемых объектов</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Организации, специализированные на НИОКР, направленных на совершенствование</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621152">
                <a:tc vMerge="1">
                  <a:txBody>
                    <a:bodyPr/>
                    <a:lstStyle/>
                    <a:p>
                      <a:endParaRPr lang="ru-RU"/>
                    </a:p>
                  </a:txBody>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изделий</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материалов</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техно-логий</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форм </a:t>
                      </a:r>
                      <a:r>
                        <a:rPr lang="ru-RU" sz="1200" dirty="0" err="1">
                          <a:effectLst/>
                          <a:latin typeface="Times New Roman" panose="02020603050405020304" pitchFamily="18" charset="0"/>
                          <a:ea typeface="Calibri" panose="020F0502020204030204" pitchFamily="34" charset="0"/>
                          <a:cs typeface="Times New Roman" panose="02020603050405020304" pitchFamily="18" charset="0"/>
                        </a:rPr>
                        <a:t>орга-низации</a:t>
                      </a: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 и управления</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других объектов</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68">
                <a:tc row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Характер отрасли знаний</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Организации в сфере наук</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02677">
                <a:tc vMerge="1">
                  <a:txBody>
                    <a:bodyPr/>
                    <a:lstStyle/>
                    <a:p>
                      <a:endParaRPr lang="ru-RU"/>
                    </a:p>
                  </a:txBody>
                  <a:tcPr/>
                </a:tc>
                <a:tc>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естественных</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технических</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2">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общественных и гуманитарных</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85168">
                <a:tc row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Уровень новизны новшества</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Организации, разрабатывающие (внедряющие) инновации</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02677">
                <a:tc vMerge="1">
                  <a:txBody>
                    <a:bodyPr/>
                    <a:lstStyle/>
                    <a:p>
                      <a:endParaRPr lang="ru-RU"/>
                    </a:p>
                  </a:txBody>
                  <a:tcPr/>
                </a:tc>
                <a:tc grid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радикальные</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3">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ординарные</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r h="185168">
                <a:tc row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Принцип создания</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Организации</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201338">
                <a:tc vMerge="1">
                  <a:txBody>
                    <a:bodyPr/>
                    <a:lstStyle/>
                    <a:p>
                      <a:endParaRPr lang="ru-RU"/>
                    </a:p>
                  </a:txBody>
                  <a:tcPr/>
                </a:tc>
                <a:tc gridSpan="2">
                  <a:txBody>
                    <a:bodyPr/>
                    <a:lstStyle/>
                    <a:p>
                      <a:pPr algn="ctr">
                        <a:lnSpc>
                          <a:spcPct val="115000"/>
                        </a:lnSpc>
                        <a:spcAft>
                          <a:spcPts val="0"/>
                        </a:spcAft>
                      </a:pPr>
                      <a:r>
                        <a:rPr lang="ru-RU" sz="1200">
                          <a:effectLst/>
                          <a:latin typeface="Times New Roman" panose="02020603050405020304" pitchFamily="18" charset="0"/>
                          <a:ea typeface="Calibri" panose="020F0502020204030204" pitchFamily="34" charset="0"/>
                          <a:cs typeface="Times New Roman" panose="02020603050405020304" pitchFamily="18" charset="0"/>
                        </a:rPr>
                        <a:t>постоянные</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gridSpan="3">
                  <a:txBody>
                    <a:bodyPr/>
                    <a:lstStyle/>
                    <a:p>
                      <a:pPr algn="ctr">
                        <a:lnSpc>
                          <a:spcPct val="115000"/>
                        </a:lnSpc>
                        <a:spcAft>
                          <a:spcPts val="0"/>
                        </a:spcAft>
                      </a:pPr>
                      <a:r>
                        <a:rPr lang="ru-RU" sz="1200" dirty="0">
                          <a:effectLst/>
                          <a:latin typeface="Times New Roman" panose="02020603050405020304" pitchFamily="18" charset="0"/>
                          <a:ea typeface="Calibri" panose="020F0502020204030204" pitchFamily="34" charset="0"/>
                          <a:cs typeface="Times New Roman" panose="02020603050405020304" pitchFamily="18" charset="0"/>
                        </a:rPr>
                        <a:t>временные</a:t>
                      </a:r>
                    </a:p>
                  </a:txBody>
                  <a:tcPr marL="46099" marR="4609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3694079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12800" y="114300"/>
            <a:ext cx="11226800" cy="6629400"/>
          </a:xfrm>
        </p:spPr>
        <p:txBody>
          <a:bodyPr>
            <a:normAutofit fontScale="92500" lnSpcReduction="10000"/>
          </a:bodyPr>
          <a:lstStyle/>
          <a:p>
            <a:pPr marL="0" indent="0" algn="just">
              <a:buNone/>
            </a:pPr>
            <a:r>
              <a:rPr lang="en-US" dirty="0" smtClean="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Ключевыми </a:t>
            </a:r>
            <a:r>
              <a:rPr lang="ru-RU" dirty="0">
                <a:solidFill>
                  <a:schemeClr val="tx1"/>
                </a:solidFill>
                <a:latin typeface="Times New Roman" panose="02020603050405020304" pitchFamily="18" charset="0"/>
                <a:cs typeface="Times New Roman" panose="02020603050405020304" pitchFamily="18" charset="0"/>
              </a:rPr>
              <a:t>признаками классификации ИО по характеру инновационной деятельности с учетом рыночных и маркетинговых аспектов являются преобладающие типы инноваций, реализуемых ИО.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en-US" b="1" i="1" dirty="0">
                <a:solidFill>
                  <a:schemeClr val="tx1"/>
                </a:solidFill>
                <a:latin typeface="Times New Roman" panose="02020603050405020304" pitchFamily="18" charset="0"/>
                <a:cs typeface="Times New Roman" panose="02020603050405020304" pitchFamily="18" charset="0"/>
              </a:rPr>
              <a:t>	</a:t>
            </a:r>
            <a:r>
              <a:rPr lang="ru-RU" b="1" i="1" dirty="0" smtClean="0">
                <a:solidFill>
                  <a:schemeClr val="tx1"/>
                </a:solidFill>
                <a:latin typeface="Times New Roman" panose="02020603050405020304" pitchFamily="18" charset="0"/>
                <a:cs typeface="Times New Roman" panose="02020603050405020304" pitchFamily="18" charset="0"/>
              </a:rPr>
              <a:t>В </a:t>
            </a:r>
            <a:r>
              <a:rPr lang="ru-RU" b="1" i="1" dirty="0">
                <a:solidFill>
                  <a:schemeClr val="tx1"/>
                </a:solidFill>
                <a:latin typeface="Times New Roman" panose="02020603050405020304" pitchFamily="18" charset="0"/>
                <a:cs typeface="Times New Roman" panose="02020603050405020304" pitchFamily="18" charset="0"/>
              </a:rPr>
              <a:t>зависимости от преобладающего типа инноваций ИО могут быть сгруппированы следующим образом</a:t>
            </a:r>
            <a:r>
              <a:rPr lang="ru-RU"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1. </a:t>
            </a:r>
            <a:r>
              <a:rPr lang="ru-RU" i="1" dirty="0" err="1">
                <a:solidFill>
                  <a:schemeClr val="tx1"/>
                </a:solidFill>
                <a:latin typeface="Times New Roman" panose="02020603050405020304" pitchFamily="18" charset="0"/>
                <a:cs typeface="Times New Roman" panose="02020603050405020304" pitchFamily="18" charset="0"/>
              </a:rPr>
              <a:t>Инноваторы</a:t>
            </a:r>
            <a:r>
              <a:rPr lang="ru-RU" i="1" dirty="0">
                <a:solidFill>
                  <a:schemeClr val="tx1"/>
                </a:solidFill>
                <a:latin typeface="Times New Roman" panose="02020603050405020304" pitchFamily="18" charset="0"/>
                <a:cs typeface="Times New Roman" panose="02020603050405020304" pitchFamily="18" charset="0"/>
              </a:rPr>
              <a:t>-лидеры и </a:t>
            </a:r>
            <a:r>
              <a:rPr lang="ru-RU" i="1" dirty="0" err="1">
                <a:solidFill>
                  <a:schemeClr val="tx1"/>
                </a:solidFill>
                <a:latin typeface="Times New Roman" panose="02020603050405020304" pitchFamily="18" charset="0"/>
                <a:cs typeface="Times New Roman" panose="02020603050405020304" pitchFamily="18" charset="0"/>
              </a:rPr>
              <a:t>инноваторы</a:t>
            </a:r>
            <a:r>
              <a:rPr lang="ru-RU" i="1" dirty="0">
                <a:solidFill>
                  <a:schemeClr val="tx1"/>
                </a:solidFill>
                <a:latin typeface="Times New Roman" panose="02020603050405020304" pitchFamily="18" charset="0"/>
                <a:cs typeface="Times New Roman" panose="02020603050405020304" pitchFamily="18" charset="0"/>
              </a:rPr>
              <a:t>-последователи</a:t>
            </a:r>
            <a:r>
              <a:rPr lang="ru-RU" dirty="0">
                <a:solidFill>
                  <a:schemeClr val="tx1"/>
                </a:solidFill>
                <a:latin typeface="Times New Roman" panose="02020603050405020304" pitchFamily="18" charset="0"/>
                <a:cs typeface="Times New Roman" panose="02020603050405020304" pitchFamily="18" charset="0"/>
              </a:rPr>
              <a:t>. </a:t>
            </a:r>
            <a:r>
              <a:rPr lang="ru-RU" dirty="0" err="1">
                <a:solidFill>
                  <a:schemeClr val="tx1"/>
                </a:solidFill>
                <a:latin typeface="Times New Roman" panose="02020603050405020304" pitchFamily="18" charset="0"/>
                <a:cs typeface="Times New Roman" panose="02020603050405020304" pitchFamily="18" charset="0"/>
              </a:rPr>
              <a:t>Инноваторы</a:t>
            </a:r>
            <a:r>
              <a:rPr lang="ru-RU" dirty="0">
                <a:solidFill>
                  <a:schemeClr val="tx1"/>
                </a:solidFill>
                <a:latin typeface="Times New Roman" panose="02020603050405020304" pitchFamily="18" charset="0"/>
                <a:cs typeface="Times New Roman" panose="02020603050405020304" pitchFamily="18" charset="0"/>
              </a:rPr>
              <a:t>-лидеры – это ИО, являющиеся инициаторами инноваций, которые затем подхватываются другими ИО – </a:t>
            </a:r>
            <a:r>
              <a:rPr lang="ru-RU" dirty="0" err="1">
                <a:solidFill>
                  <a:schemeClr val="tx1"/>
                </a:solidFill>
                <a:latin typeface="Times New Roman" panose="02020603050405020304" pitchFamily="18" charset="0"/>
                <a:cs typeface="Times New Roman" panose="02020603050405020304" pitchFamily="18" charset="0"/>
              </a:rPr>
              <a:t>инноваторами</a:t>
            </a:r>
            <a:r>
              <a:rPr lang="ru-RU" dirty="0">
                <a:solidFill>
                  <a:schemeClr val="tx1"/>
                </a:solidFill>
                <a:latin typeface="Times New Roman" panose="02020603050405020304" pitchFamily="18" charset="0"/>
                <a:cs typeface="Times New Roman" panose="02020603050405020304" pitchFamily="18" charset="0"/>
              </a:rPr>
              <a:t>-последователями.</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2. ИО, ориентирующиеся на новые </a:t>
            </a:r>
            <a:r>
              <a:rPr lang="ru-RU" i="1" dirty="0">
                <a:solidFill>
                  <a:schemeClr val="tx1"/>
                </a:solidFill>
                <a:latin typeface="Times New Roman" panose="02020603050405020304" pitchFamily="18" charset="0"/>
                <a:cs typeface="Times New Roman" panose="02020603050405020304" pitchFamily="18" charset="0"/>
              </a:rPr>
              <a:t>научные открытия или пионерные изобретения</a:t>
            </a:r>
            <a:r>
              <a:rPr lang="ru-RU" dirty="0">
                <a:solidFill>
                  <a:schemeClr val="tx1"/>
                </a:solidFill>
                <a:latin typeface="Times New Roman" panose="02020603050405020304" pitchFamily="18" charset="0"/>
                <a:cs typeface="Times New Roman" panose="02020603050405020304" pitchFamily="18" charset="0"/>
              </a:rPr>
              <a:t>, и ИО, создающие инновации на основе нового способа применения </a:t>
            </a:r>
            <a:r>
              <a:rPr lang="ru-RU" i="1" dirty="0">
                <a:solidFill>
                  <a:schemeClr val="tx1"/>
                </a:solidFill>
                <a:latin typeface="Times New Roman" panose="02020603050405020304" pitchFamily="18" charset="0"/>
                <a:cs typeface="Times New Roman" panose="02020603050405020304" pitchFamily="18" charset="0"/>
              </a:rPr>
              <a:t>ранее сделанных открытий и изобретений</a:t>
            </a:r>
            <a:r>
              <a:rPr lang="ru-RU"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3. ИО, </a:t>
            </a:r>
            <a:r>
              <a:rPr lang="ru-RU" i="1" dirty="0">
                <a:solidFill>
                  <a:schemeClr val="tx1"/>
                </a:solidFill>
                <a:latin typeface="Times New Roman" panose="02020603050405020304" pitchFamily="18" charset="0"/>
                <a:cs typeface="Times New Roman" panose="02020603050405020304" pitchFamily="18" charset="0"/>
              </a:rPr>
              <a:t>создающие новые потребности</a:t>
            </a:r>
            <a:r>
              <a:rPr lang="ru-RU" dirty="0">
                <a:solidFill>
                  <a:schemeClr val="tx1"/>
                </a:solidFill>
                <a:latin typeface="Times New Roman" panose="02020603050405020304" pitchFamily="18" charset="0"/>
                <a:cs typeface="Times New Roman" panose="02020603050405020304" pitchFamily="18" charset="0"/>
              </a:rPr>
              <a:t>, и ИО, способствующие развитию и </a:t>
            </a:r>
            <a:r>
              <a:rPr lang="ru-RU" i="1" dirty="0">
                <a:solidFill>
                  <a:schemeClr val="tx1"/>
                </a:solidFill>
                <a:latin typeface="Times New Roman" panose="02020603050405020304" pitchFamily="18" charset="0"/>
                <a:cs typeface="Times New Roman" panose="02020603050405020304" pitchFamily="18" charset="0"/>
              </a:rPr>
              <a:t>более полному удовлетворению существующих потребностей</a:t>
            </a:r>
            <a:r>
              <a:rPr lang="ru-RU"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4. ИО, создающие </a:t>
            </a:r>
            <a:r>
              <a:rPr lang="ru-RU" i="1" dirty="0">
                <a:solidFill>
                  <a:schemeClr val="tx1"/>
                </a:solidFill>
                <a:latin typeface="Times New Roman" panose="02020603050405020304" pitchFamily="18" charset="0"/>
                <a:cs typeface="Times New Roman" panose="02020603050405020304" pitchFamily="18" charset="0"/>
              </a:rPr>
              <a:t>базовые инновации</a:t>
            </a:r>
            <a:r>
              <a:rPr lang="ru-RU" dirty="0">
                <a:solidFill>
                  <a:schemeClr val="tx1"/>
                </a:solidFill>
                <a:latin typeface="Times New Roman" panose="02020603050405020304" pitchFamily="18" charset="0"/>
                <a:cs typeface="Times New Roman" panose="02020603050405020304" pitchFamily="18" charset="0"/>
              </a:rPr>
              <a:t>, и ИО, деятельность которых направлена на создание </a:t>
            </a:r>
            <a:r>
              <a:rPr lang="ru-RU" i="1" dirty="0">
                <a:solidFill>
                  <a:schemeClr val="tx1"/>
                </a:solidFill>
                <a:latin typeface="Times New Roman" panose="02020603050405020304" pitchFamily="18" charset="0"/>
                <a:cs typeface="Times New Roman" panose="02020603050405020304" pitchFamily="18" charset="0"/>
              </a:rPr>
              <a:t>инновации-видоизменений</a:t>
            </a:r>
            <a:r>
              <a:rPr lang="ru-RU"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5. ИО, создающие инновации с целью их последующего применения </a:t>
            </a:r>
            <a:r>
              <a:rPr lang="ru-RU" i="1" dirty="0">
                <a:solidFill>
                  <a:schemeClr val="tx1"/>
                </a:solidFill>
                <a:latin typeface="Times New Roman" panose="02020603050405020304" pitchFamily="18" charset="0"/>
                <a:cs typeface="Times New Roman" panose="02020603050405020304" pitchFamily="18" charset="0"/>
              </a:rPr>
              <a:t>в одной отрасли</a:t>
            </a:r>
            <a:r>
              <a:rPr lang="ru-RU" dirty="0">
                <a:solidFill>
                  <a:schemeClr val="tx1"/>
                </a:solidFill>
                <a:latin typeface="Times New Roman" panose="02020603050405020304" pitchFamily="18" charset="0"/>
                <a:cs typeface="Times New Roman" panose="02020603050405020304" pitchFamily="18" charset="0"/>
              </a:rPr>
              <a:t>, и ИО, реализующие инновации </a:t>
            </a:r>
            <a:r>
              <a:rPr lang="ru-RU" i="1" dirty="0">
                <a:solidFill>
                  <a:schemeClr val="tx1"/>
                </a:solidFill>
                <a:latin typeface="Times New Roman" panose="02020603050405020304" pitchFamily="18" charset="0"/>
                <a:cs typeface="Times New Roman" panose="02020603050405020304" pitchFamily="18" charset="0"/>
              </a:rPr>
              <a:t>для всего народного хозяйства</a:t>
            </a:r>
            <a:r>
              <a:rPr lang="ru-RU" dirty="0">
                <a:solidFill>
                  <a:schemeClr val="tx1"/>
                </a:solidFill>
                <a:latin typeface="Times New Roman" panose="02020603050405020304" pitchFamily="18" charset="0"/>
                <a:cs typeface="Times New Roman" panose="02020603050405020304" pitchFamily="18" charset="0"/>
              </a:rPr>
              <a:t>. Во втором случае требуется более мощная база НИОКР для проведения их полною цикла.</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6. ИО, реализующие инновации, которые </a:t>
            </a:r>
            <a:r>
              <a:rPr lang="ru-RU" i="1" dirty="0">
                <a:solidFill>
                  <a:schemeClr val="tx1"/>
                </a:solidFill>
                <a:latin typeface="Times New Roman" panose="02020603050405020304" pitchFamily="18" charset="0"/>
                <a:cs typeface="Times New Roman" panose="02020603050405020304" pitchFamily="18" charset="0"/>
              </a:rPr>
              <a:t>замещают ранее созданные продукты и технологии</a:t>
            </a:r>
            <a:r>
              <a:rPr lang="ru-RU" dirty="0">
                <a:solidFill>
                  <a:schemeClr val="tx1"/>
                </a:solidFill>
                <a:latin typeface="Times New Roman" panose="02020603050405020304" pitchFamily="18" charset="0"/>
                <a:cs typeface="Times New Roman" panose="02020603050405020304" pitchFamily="18" charset="0"/>
              </a:rPr>
              <a:t>, и ИО, создающие </a:t>
            </a:r>
            <a:r>
              <a:rPr lang="ru-RU" i="1" dirty="0">
                <a:solidFill>
                  <a:schemeClr val="tx1"/>
                </a:solidFill>
                <a:latin typeface="Times New Roman" panose="02020603050405020304" pitchFamily="18" charset="0"/>
                <a:cs typeface="Times New Roman" panose="02020603050405020304" pitchFamily="18" charset="0"/>
              </a:rPr>
              <a:t>рационализирующие и расширяющиеся инновации</a:t>
            </a:r>
            <a:r>
              <a:rPr lang="ru-RU" dirty="0">
                <a:solidFill>
                  <a:schemeClr val="tx1"/>
                </a:solidFill>
                <a:latin typeface="Times New Roman" panose="02020603050405020304" pitchFamily="18" charset="0"/>
                <a:cs typeface="Times New Roman" panose="02020603050405020304" pitchFamily="18" charset="0"/>
              </a:rPr>
              <a:t>. Разработка замещающих инноваций требует привлечения значительного научного потенциала.</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7. ИО, создающие </a:t>
            </a:r>
            <a:r>
              <a:rPr lang="ru-RU" i="1" dirty="0">
                <a:solidFill>
                  <a:schemeClr val="tx1"/>
                </a:solidFill>
                <a:latin typeface="Times New Roman" panose="02020603050405020304" pitchFamily="18" charset="0"/>
                <a:cs typeface="Times New Roman" panose="02020603050405020304" pitchFamily="18" charset="0"/>
              </a:rPr>
              <a:t>основные</a:t>
            </a:r>
            <a:r>
              <a:rPr lang="ru-RU" dirty="0">
                <a:solidFill>
                  <a:schemeClr val="tx1"/>
                </a:solidFill>
                <a:latin typeface="Times New Roman" panose="02020603050405020304" pitchFamily="18" charset="0"/>
                <a:cs typeface="Times New Roman" panose="02020603050405020304" pitchFamily="18" charset="0"/>
              </a:rPr>
              <a:t> (продуктовые и технологические) инновации, и ИО, разрабатывающие </a:t>
            </a:r>
            <a:r>
              <a:rPr lang="ru-RU" i="1" dirty="0">
                <a:solidFill>
                  <a:schemeClr val="tx1"/>
                </a:solidFill>
                <a:latin typeface="Times New Roman" panose="02020603050405020304" pitchFamily="18" charset="0"/>
                <a:cs typeface="Times New Roman" panose="02020603050405020304" pitchFamily="18" charset="0"/>
              </a:rPr>
              <a:t>дополняющие инновации</a:t>
            </a:r>
            <a:r>
              <a:rPr lang="ru-RU"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8. ИО, реализующие </a:t>
            </a:r>
            <a:r>
              <a:rPr lang="ru-RU" i="1" dirty="0">
                <a:solidFill>
                  <a:schemeClr val="tx1"/>
                </a:solidFill>
                <a:latin typeface="Times New Roman" panose="02020603050405020304" pitchFamily="18" charset="0"/>
                <a:cs typeface="Times New Roman" panose="02020603050405020304" pitchFamily="18" charset="0"/>
              </a:rPr>
              <a:t>инновации-продукты</a:t>
            </a:r>
            <a:r>
              <a:rPr lang="ru-RU" dirty="0">
                <a:solidFill>
                  <a:schemeClr val="tx1"/>
                </a:solidFill>
                <a:latin typeface="Times New Roman" panose="02020603050405020304" pitchFamily="18" charset="0"/>
                <a:cs typeface="Times New Roman" panose="02020603050405020304" pitchFamily="18" charset="0"/>
              </a:rPr>
              <a:t>, и ИО, реализующие </a:t>
            </a:r>
            <a:r>
              <a:rPr lang="ru-RU" i="1" dirty="0">
                <a:solidFill>
                  <a:schemeClr val="tx1"/>
                </a:solidFill>
                <a:latin typeface="Times New Roman" panose="02020603050405020304" pitchFamily="18" charset="0"/>
                <a:cs typeface="Times New Roman" panose="02020603050405020304" pitchFamily="18" charset="0"/>
              </a:rPr>
              <a:t>инновации-процессы</a:t>
            </a:r>
            <a:r>
              <a:rPr lang="ru-RU" dirty="0">
                <a:solidFill>
                  <a:schemeClr val="tx1"/>
                </a:solidFill>
                <a:latin typeface="Times New Roman" panose="02020603050405020304" pitchFamily="18" charset="0"/>
                <a:cs typeface="Times New Roman" panose="02020603050405020304" pitchFamily="18" charset="0"/>
              </a:rPr>
              <a:t>.</a:t>
            </a:r>
          </a:p>
          <a:p>
            <a:pPr marL="0" indent="0">
              <a:buNone/>
            </a:pPr>
            <a:endParaRPr lang="ru-RU" dirty="0"/>
          </a:p>
        </p:txBody>
      </p:sp>
    </p:spTree>
    <p:extLst>
      <p:ext uri="{BB962C8B-B14F-4D97-AF65-F5344CB8AC3E}">
        <p14:creationId xmlns:p14="http://schemas.microsoft.com/office/powerpoint/2010/main" val="2000759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136" y="200111"/>
            <a:ext cx="7202616" cy="6657889"/>
          </a:xfrm>
        </p:spPr>
        <p:txBody>
          <a:bodyPr>
            <a:normAutofit/>
          </a:bodyPr>
          <a:lstStyle/>
          <a:p>
            <a:pPr marL="0" indent="0" algn="just">
              <a:buNone/>
            </a:pPr>
            <a:r>
              <a:rPr lang="ru-RU" dirty="0">
                <a:solidFill>
                  <a:schemeClr val="tx1"/>
                </a:solidFill>
                <a:latin typeface="Times New Roman" panose="02020603050405020304" pitchFamily="18" charset="0"/>
                <a:cs typeface="Times New Roman" panose="02020603050405020304" pitchFamily="18" charset="0"/>
              </a:rPr>
              <a:t>9. ИО, создающие </a:t>
            </a:r>
            <a:r>
              <a:rPr lang="ru-RU" i="1" dirty="0">
                <a:solidFill>
                  <a:schemeClr val="tx1"/>
                </a:solidFill>
                <a:latin typeface="Times New Roman" panose="02020603050405020304" pitchFamily="18" charset="0"/>
                <a:cs typeface="Times New Roman" panose="02020603050405020304" pitchFamily="18" charset="0"/>
              </a:rPr>
              <a:t>инновации для новых рынков</a:t>
            </a:r>
            <a:r>
              <a:rPr lang="ru-RU" dirty="0">
                <a:solidFill>
                  <a:schemeClr val="tx1"/>
                </a:solidFill>
                <a:latin typeface="Times New Roman" panose="02020603050405020304" pitchFamily="18" charset="0"/>
                <a:cs typeface="Times New Roman" panose="02020603050405020304" pitchFamily="18" charset="0"/>
              </a:rPr>
              <a:t>, и ИО, ориентирующие на инновации, создающие </a:t>
            </a:r>
            <a:r>
              <a:rPr lang="ru-RU" i="1" dirty="0">
                <a:solidFill>
                  <a:schemeClr val="tx1"/>
                </a:solidFill>
                <a:latin typeface="Times New Roman" panose="02020603050405020304" pitchFamily="18" charset="0"/>
                <a:cs typeface="Times New Roman" panose="02020603050405020304" pitchFamily="18" charset="0"/>
              </a:rPr>
              <a:t>новые сферы применения на старых рынках</a:t>
            </a:r>
            <a:r>
              <a:rPr lang="ru-RU"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10. ИО могут быть классифицированы по глубине создаваемых нововведений. Это хозяйственные единицы, инициирующие инновации:</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а) </a:t>
            </a:r>
            <a:r>
              <a:rPr lang="ru-RU" i="1" dirty="0">
                <a:solidFill>
                  <a:schemeClr val="tx1"/>
                </a:solidFill>
                <a:latin typeface="Times New Roman" panose="02020603050405020304" pitchFamily="18" charset="0"/>
                <a:cs typeface="Times New Roman" panose="02020603050405020304" pitchFamily="18" charset="0"/>
              </a:rPr>
              <a:t>по </a:t>
            </a:r>
            <a:r>
              <a:rPr lang="ru-RU" i="1" dirty="0" err="1">
                <a:solidFill>
                  <a:schemeClr val="tx1"/>
                </a:solidFill>
                <a:latin typeface="Times New Roman" panose="02020603050405020304" pitchFamily="18" charset="0"/>
                <a:cs typeface="Times New Roman" panose="02020603050405020304" pitchFamily="18" charset="0"/>
              </a:rPr>
              <a:t>регенерированию</a:t>
            </a:r>
            <a:r>
              <a:rPr lang="ru-RU" i="1" dirty="0">
                <a:solidFill>
                  <a:schemeClr val="tx1"/>
                </a:solidFill>
                <a:latin typeface="Times New Roman" panose="02020603050405020304" pitchFamily="18" charset="0"/>
                <a:cs typeface="Times New Roman" panose="02020603050405020304" pitchFamily="18" charset="0"/>
              </a:rPr>
              <a:t> первоначальных свойств продуктов и процессов</a:t>
            </a:r>
            <a:r>
              <a:rPr lang="ru-RU" dirty="0">
                <a:solidFill>
                  <a:schemeClr val="tx1"/>
                </a:solidFill>
                <a:latin typeface="Times New Roman" panose="02020603050405020304" pitchFamily="18" charset="0"/>
                <a:cs typeface="Times New Roman" panose="02020603050405020304" pitchFamily="18" charset="0"/>
              </a:rPr>
              <a:t>. Данные инновации относятся к нулевым, т. е. их можно лишь условно назвать инновациями. Как правило, это разного рода нововведения, способные лишь восстановить уже действующие процессы. ИО такою рода находятся на низшей ступени «инновационной лестницы». Их положение на рынке крайне неустойчиво вследствие весьма низкой доли новых продуктов и малой вероятности их появления в перспективе;</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б) </a:t>
            </a:r>
            <a:r>
              <a:rPr lang="ru-RU" i="1" dirty="0">
                <a:solidFill>
                  <a:schemeClr val="tx1"/>
                </a:solidFill>
                <a:latin typeface="Times New Roman" panose="02020603050405020304" pitchFamily="18" charset="0"/>
                <a:cs typeface="Times New Roman" panose="02020603050405020304" pitchFamily="18" charset="0"/>
              </a:rPr>
              <a:t>по увеличению производительности и количественной интенсивности действующих процессов</a:t>
            </a:r>
            <a:r>
              <a:rPr lang="ru-RU" dirty="0">
                <a:solidFill>
                  <a:schemeClr val="tx1"/>
                </a:solidFill>
                <a:latin typeface="Times New Roman" panose="02020603050405020304" pitchFamily="18" charset="0"/>
                <a:cs typeface="Times New Roman" panose="02020603050405020304" pitchFamily="18" charset="0"/>
              </a:rPr>
              <a:t>. Данный тип инноваций относится к инновациям первою порядка. Положение ИО с этим типом инноваций на рынке может быть устойчиво и только по узкой группе подвержено значительным качественным изменениям.</a:t>
            </a:r>
          </a:p>
          <a:p>
            <a:pPr marL="0" indent="0">
              <a:buNone/>
            </a:pPr>
            <a:endParaRPr lang="ru-RU" dirty="0"/>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99728" y="469558"/>
            <a:ext cx="4210448" cy="5684106"/>
          </a:xfrm>
          <a:prstGeom prst="rect">
            <a:avLst/>
          </a:prstGeom>
          <a:ln>
            <a:noFill/>
          </a:ln>
          <a:effectLst>
            <a:softEdge rad="112500"/>
          </a:effectLst>
        </p:spPr>
      </p:pic>
    </p:spTree>
    <p:extLst>
      <p:ext uri="{BB962C8B-B14F-4D97-AF65-F5344CB8AC3E}">
        <p14:creationId xmlns:p14="http://schemas.microsoft.com/office/powerpoint/2010/main" val="1569468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110681" y="127686"/>
            <a:ext cx="7883268" cy="6616700"/>
          </a:xfrm>
        </p:spPr>
        <p:txBody>
          <a:bodyPr>
            <a:normAutofit lnSpcReduction="10000"/>
          </a:bodyPr>
          <a:lstStyle/>
          <a:p>
            <a:pPr marL="0" indent="0" algn="just">
              <a:buNone/>
            </a:pPr>
            <a:r>
              <a:rPr lang="ru-RU" dirty="0">
                <a:solidFill>
                  <a:schemeClr val="tx1"/>
                </a:solidFill>
                <a:latin typeface="Times New Roman" panose="02020603050405020304" pitchFamily="18" charset="0"/>
                <a:cs typeface="Times New Roman" panose="02020603050405020304" pitchFamily="18" charset="0"/>
              </a:rPr>
              <a:t>11. ИО, ориентирующие свою инновационную деятельность на внедрение новшеств, связанных с </a:t>
            </a:r>
            <a:r>
              <a:rPr lang="ru-RU" i="1" dirty="0">
                <a:solidFill>
                  <a:schemeClr val="tx1"/>
                </a:solidFill>
                <a:latin typeface="Times New Roman" panose="02020603050405020304" pitchFamily="18" charset="0"/>
                <a:cs typeface="Times New Roman" panose="02020603050405020304" pitchFamily="18" charset="0"/>
              </a:rPr>
              <a:t>перегруппировкой отдельных элементов</a:t>
            </a:r>
            <a:r>
              <a:rPr lang="ru-RU" dirty="0">
                <a:solidFill>
                  <a:schemeClr val="tx1"/>
                </a:solidFill>
                <a:latin typeface="Times New Roman" panose="02020603050405020304" pitchFamily="18" charset="0"/>
                <a:cs typeface="Times New Roman" panose="02020603050405020304" pitchFamily="18" charset="0"/>
              </a:rPr>
              <a:t> существующей производственной системы. Это может проявляться в создании новых изделий (с незначительной степенью новизны) на основе различной комбинации уже существующих, в данном производстве элементов, в организационных перегруппировках производства.</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12. </a:t>
            </a:r>
            <a:r>
              <a:rPr lang="ru-RU" dirty="0">
                <a:solidFill>
                  <a:schemeClr val="tx1"/>
                </a:solidFill>
                <a:latin typeface="Times New Roman" panose="02020603050405020304" pitchFamily="18" charset="0"/>
                <a:cs typeface="Times New Roman" panose="02020603050405020304" pitchFamily="18" charset="0"/>
              </a:rPr>
              <a:t>И</a:t>
            </a:r>
            <a:r>
              <a:rPr lang="ru-RU" dirty="0" smtClean="0">
                <a:solidFill>
                  <a:schemeClr val="tx1"/>
                </a:solidFill>
                <a:latin typeface="Times New Roman" panose="02020603050405020304" pitchFamily="18" charset="0"/>
                <a:cs typeface="Times New Roman" panose="02020603050405020304" pitchFamily="18" charset="0"/>
              </a:rPr>
              <a:t>О</a:t>
            </a:r>
            <a:r>
              <a:rPr lang="ru-RU" dirty="0">
                <a:solidFill>
                  <a:schemeClr val="tx1"/>
                </a:solidFill>
                <a:latin typeface="Times New Roman" panose="02020603050405020304" pitchFamily="18" charset="0"/>
                <a:cs typeface="Times New Roman" panose="02020603050405020304" pitchFamily="18" charset="0"/>
              </a:rPr>
              <a:t>, создающие </a:t>
            </a:r>
            <a:r>
              <a:rPr lang="ru-RU" i="1" dirty="0">
                <a:solidFill>
                  <a:schemeClr val="tx1"/>
                </a:solidFill>
                <a:latin typeface="Times New Roman" panose="02020603050405020304" pitchFamily="18" charset="0"/>
                <a:cs typeface="Times New Roman" panose="02020603050405020304" pitchFamily="18" charset="0"/>
              </a:rPr>
              <a:t>адаптационные инновации</a:t>
            </a:r>
            <a:r>
              <a:rPr lang="ru-RU" dirty="0">
                <a:solidFill>
                  <a:schemeClr val="tx1"/>
                </a:solidFill>
                <a:latin typeface="Times New Roman" panose="02020603050405020304" pitchFamily="18" charset="0"/>
                <a:cs typeface="Times New Roman" panose="02020603050405020304" pitchFamily="18" charset="0"/>
              </a:rPr>
              <a:t> на отдельных, как правило, дополняющих элементах производственной системы или направленные на частичное улучшение элементов данной производственной системы без существенного изменения функционирования системы в целом. Эти инновации не обладают значительной степенью новизны, так как изменения отдельных элементов не характеризуются высокой степенью </a:t>
            </a:r>
            <a:r>
              <a:rPr lang="ru-RU" dirty="0" err="1">
                <a:solidFill>
                  <a:schemeClr val="tx1"/>
                </a:solidFill>
                <a:latin typeface="Times New Roman" panose="02020603050405020304" pitchFamily="18" charset="0"/>
                <a:cs typeface="Times New Roman" panose="02020603050405020304" pitchFamily="18" charset="0"/>
              </a:rPr>
              <a:t>инновационности</a:t>
            </a:r>
            <a:r>
              <a:rPr lang="ru-RU" dirty="0">
                <a:solidFill>
                  <a:schemeClr val="tx1"/>
                </a:solidFill>
                <a:latin typeface="Times New Roman" panose="02020603050405020304" pitchFamily="18" charset="0"/>
                <a:cs typeface="Times New Roman" panose="02020603050405020304" pitchFamily="18" charset="0"/>
              </a:rPr>
              <a:t> (например, замена в станке одного типа электродвигателя на другой, производимый на других </a:t>
            </a:r>
            <a:r>
              <a:rPr lang="ru-RU" dirty="0" smtClean="0">
                <a:solidFill>
                  <a:schemeClr val="tx1"/>
                </a:solidFill>
                <a:latin typeface="Times New Roman" panose="02020603050405020304" pitchFamily="18" charset="0"/>
                <a:cs typeface="Times New Roman" panose="02020603050405020304" pitchFamily="18" charset="0"/>
              </a:rPr>
              <a:t>ИО</a:t>
            </a:r>
            <a:r>
              <a:rPr lang="ru-RU" dirty="0">
                <a:solidFill>
                  <a:schemeClr val="tx1"/>
                </a:solidFill>
                <a:latin typeface="Times New Roman" panose="02020603050405020304" pitchFamily="18" charset="0"/>
                <a:cs typeface="Times New Roman" panose="02020603050405020304" pitchFamily="18" charset="0"/>
              </a:rPr>
              <a:t> </a:t>
            </a:r>
            <a:r>
              <a:rPr lang="ru-RU" dirty="0" smtClean="0">
                <a:solidFill>
                  <a:schemeClr val="tx1"/>
                </a:solidFill>
                <a:latin typeface="Times New Roman" panose="02020603050405020304" pitchFamily="18" charset="0"/>
                <a:cs typeface="Times New Roman" panose="02020603050405020304" pitchFamily="18" charset="0"/>
              </a:rPr>
              <a:t>и</a:t>
            </a:r>
            <a:r>
              <a:rPr lang="ru-RU" dirty="0" smtClean="0">
                <a:solidFill>
                  <a:schemeClr val="tx1"/>
                </a:solidFill>
                <a:latin typeface="Times New Roman" panose="02020603050405020304" pitchFamily="18" charset="0"/>
                <a:cs typeface="Times New Roman" panose="02020603050405020304" pitchFamily="18" charset="0"/>
              </a:rPr>
              <a:t> т</a:t>
            </a:r>
            <a:r>
              <a:rPr lang="ru-RU" dirty="0">
                <a:solidFill>
                  <a:schemeClr val="tx1"/>
                </a:solidFill>
                <a:latin typeface="Times New Roman" panose="02020603050405020304" pitchFamily="18" charset="0"/>
                <a:cs typeface="Times New Roman" panose="02020603050405020304" pitchFamily="18" charset="0"/>
              </a:rPr>
              <a:t>. д.).</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13. ИО, разрабатывающие </a:t>
            </a:r>
            <a:r>
              <a:rPr lang="ru-RU" i="1" dirty="0">
                <a:solidFill>
                  <a:schemeClr val="tx1"/>
                </a:solidFill>
                <a:latin typeface="Times New Roman" panose="02020603050405020304" pitchFamily="18" charset="0"/>
                <a:cs typeface="Times New Roman" panose="02020603050405020304" pitchFamily="18" charset="0"/>
              </a:rPr>
              <a:t>новые поколения</a:t>
            </a:r>
            <a:r>
              <a:rPr lang="ru-RU" dirty="0">
                <a:solidFill>
                  <a:schemeClr val="tx1"/>
                </a:solidFill>
                <a:latin typeface="Times New Roman" panose="02020603050405020304" pitchFamily="18" charset="0"/>
                <a:cs typeface="Times New Roman" panose="02020603050405020304" pitchFamily="18" charset="0"/>
              </a:rPr>
              <a:t> технологи и продукции </a:t>
            </a:r>
            <a:r>
              <a:rPr lang="ru-RU" i="1" dirty="0">
                <a:solidFill>
                  <a:schemeClr val="tx1"/>
                </a:solidFill>
                <a:latin typeface="Times New Roman" panose="02020603050405020304" pitchFamily="18" charset="0"/>
                <a:cs typeface="Times New Roman" panose="02020603050405020304" pitchFamily="18" charset="0"/>
              </a:rPr>
              <a:t>без изменения их базовых принципиальных конструкции и структур</a:t>
            </a:r>
            <a:r>
              <a:rPr lang="ru-RU" dirty="0">
                <a:solidFill>
                  <a:schemeClr val="tx1"/>
                </a:solidFill>
                <a:latin typeface="Times New Roman" panose="02020603050405020304" pitchFamily="18" charset="0"/>
                <a:cs typeface="Times New Roman" panose="02020603050405020304" pitchFamily="18" charset="0"/>
              </a:rPr>
              <a:t>.</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14. ИО, инициирующие </a:t>
            </a:r>
            <a:r>
              <a:rPr lang="ru-RU" i="1" dirty="0">
                <a:solidFill>
                  <a:schemeClr val="tx1"/>
                </a:solidFill>
                <a:latin typeface="Times New Roman" panose="02020603050405020304" pitchFamily="18" charset="0"/>
                <a:cs typeface="Times New Roman" panose="02020603050405020304" pitchFamily="18" charset="0"/>
              </a:rPr>
              <a:t>новые виды производственных систем</a:t>
            </a:r>
            <a:r>
              <a:rPr lang="ru-RU" dirty="0">
                <a:solidFill>
                  <a:schemeClr val="tx1"/>
                </a:solidFill>
                <a:latin typeface="Times New Roman" panose="02020603050405020304" pitchFamily="18" charset="0"/>
                <a:cs typeface="Times New Roman" panose="02020603050405020304" pitchFamily="18" charset="0"/>
              </a:rPr>
              <a:t> (продуктов и технологий) с качественными изменениями первоначальной концепции, но сохраняющие функциональный принцип.</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15. ИО, создающие </a:t>
            </a:r>
            <a:r>
              <a:rPr lang="ru-RU" i="1" dirty="0">
                <a:solidFill>
                  <a:schemeClr val="tx1"/>
                </a:solidFill>
                <a:latin typeface="Times New Roman" panose="02020603050405020304" pitchFamily="18" charset="0"/>
                <a:cs typeface="Times New Roman" panose="02020603050405020304" pitchFamily="18" charset="0"/>
              </a:rPr>
              <a:t>новые поколения техники и технологии</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rotWithShape="1">
          <a:blip r:embed="rId2">
            <a:extLst>
              <a:ext uri="{28A0092B-C50C-407E-A947-70E740481C1C}">
                <a14:useLocalDpi xmlns:a14="http://schemas.microsoft.com/office/drawing/2010/main" val="0"/>
              </a:ext>
            </a:extLst>
          </a:blip>
          <a:srcRect l="58490" t="313" r="2682"/>
          <a:stretch/>
        </p:blipFill>
        <p:spPr>
          <a:xfrm>
            <a:off x="551935" y="390948"/>
            <a:ext cx="3624648" cy="6090176"/>
          </a:xfrm>
          <a:prstGeom prst="rect">
            <a:avLst/>
          </a:prstGeom>
          <a:ln>
            <a:noFill/>
          </a:ln>
          <a:effectLst>
            <a:softEdge rad="112500"/>
          </a:effectLst>
        </p:spPr>
      </p:pic>
    </p:spTree>
    <p:extLst>
      <p:ext uri="{BB962C8B-B14F-4D97-AF65-F5344CB8AC3E}">
        <p14:creationId xmlns:p14="http://schemas.microsoft.com/office/powerpoint/2010/main" val="3109934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76300" y="152400"/>
            <a:ext cx="5803900" cy="6553200"/>
          </a:xfrm>
        </p:spPr>
        <p:txBody>
          <a:bodyPr/>
          <a:lstStyle/>
          <a:p>
            <a:pPr marL="0" indent="0" algn="ctr">
              <a:buNone/>
            </a:pPr>
            <a:r>
              <a:rPr lang="ru-RU" b="1" u="sng" dirty="0">
                <a:solidFill>
                  <a:schemeClr val="tx1"/>
                </a:solidFill>
                <a:latin typeface="Times New Roman" panose="02020603050405020304" pitchFamily="18" charset="0"/>
                <a:cs typeface="Times New Roman" panose="02020603050405020304" pitchFamily="18" charset="0"/>
              </a:rPr>
              <a:t>6.2. Научные организации, их классификация</a:t>
            </a:r>
            <a:endParaRPr lang="ru-RU" u="sng" dirty="0">
              <a:solidFill>
                <a:schemeClr val="tx1"/>
              </a:solidFill>
              <a:latin typeface="Times New Roman" panose="02020603050405020304" pitchFamily="18" charset="0"/>
              <a:cs typeface="Times New Roman" panose="02020603050405020304" pitchFamily="18" charset="0"/>
            </a:endParaRPr>
          </a:p>
          <a:p>
            <a:pPr marL="0" indent="0">
              <a:buNone/>
            </a:pPr>
            <a:r>
              <a:rPr lang="ru-RU" dirty="0">
                <a:solidFill>
                  <a:schemeClr val="tx1"/>
                </a:solidFill>
                <a:latin typeface="Times New Roman" panose="02020603050405020304" pitchFamily="18" charset="0"/>
                <a:cs typeface="Times New Roman" panose="02020603050405020304" pitchFamily="18" charset="0"/>
              </a:rPr>
              <a:t> </a:t>
            </a:r>
          </a:p>
          <a:p>
            <a:pPr marL="0" indent="0" algn="just">
              <a:buNone/>
            </a:pPr>
            <a:r>
              <a:rPr lang="ru-RU" b="1" dirty="0" smtClean="0">
                <a:solidFill>
                  <a:schemeClr val="tx1"/>
                </a:solidFill>
                <a:latin typeface="Times New Roman" panose="02020603050405020304" pitchFamily="18" charset="0"/>
                <a:cs typeface="Times New Roman" panose="02020603050405020304" pitchFamily="18" charset="0"/>
              </a:rPr>
              <a:t>	Научная </a:t>
            </a:r>
            <a:r>
              <a:rPr lang="ru-RU" b="1" dirty="0">
                <a:solidFill>
                  <a:schemeClr val="tx1"/>
                </a:solidFill>
                <a:latin typeface="Times New Roman" panose="02020603050405020304" pitchFamily="18" charset="0"/>
                <a:cs typeface="Times New Roman" panose="02020603050405020304" pitchFamily="18" charset="0"/>
              </a:rPr>
              <a:t>организация</a:t>
            </a:r>
            <a:r>
              <a:rPr lang="ru-RU" dirty="0">
                <a:solidFill>
                  <a:schemeClr val="tx1"/>
                </a:solidFill>
                <a:latin typeface="Times New Roman" panose="02020603050405020304" pitchFamily="18" charset="0"/>
                <a:cs typeface="Times New Roman" panose="02020603050405020304" pitchFamily="18" charset="0"/>
              </a:rPr>
              <a:t> – организация (учреждение, предприятие, фирма), для которой научные исследования и разработки составляют основной вид деятельности. Они могут быть основной деятельностью также для подразделений, находящихся в составе организации (учреждения, предприятия, фирмы). Наличие таких подразделений не зависит от принадлежности организации к той или иной отрасли экономики, от организационно-правовой формы собственности.</a:t>
            </a:r>
          </a:p>
          <a:p>
            <a:pPr marL="0" indent="0" algn="just">
              <a:buNone/>
            </a:pPr>
            <a:r>
              <a:rPr lang="ru-RU" dirty="0" smtClean="0">
                <a:solidFill>
                  <a:schemeClr val="tx1"/>
                </a:solidFill>
                <a:latin typeface="Times New Roman" panose="02020603050405020304" pitchFamily="18" charset="0"/>
                <a:cs typeface="Times New Roman" panose="02020603050405020304" pitchFamily="18" charset="0"/>
              </a:rPr>
              <a:t>	В </a:t>
            </a:r>
            <a:r>
              <a:rPr lang="ru-RU" dirty="0">
                <a:solidFill>
                  <a:schemeClr val="tx1"/>
                </a:solidFill>
                <a:latin typeface="Times New Roman" panose="02020603050405020304" pitchFamily="18" charset="0"/>
                <a:cs typeface="Times New Roman" panose="02020603050405020304" pitchFamily="18" charset="0"/>
              </a:rPr>
              <a:t>соответствии с рекомендациями Руководства </a:t>
            </a:r>
            <a:r>
              <a:rPr lang="ru-RU" dirty="0" err="1">
                <a:solidFill>
                  <a:schemeClr val="tx1"/>
                </a:solidFill>
                <a:latin typeface="Times New Roman" panose="02020603050405020304" pitchFamily="18" charset="0"/>
                <a:cs typeface="Times New Roman" panose="02020603050405020304" pitchFamily="18" charset="0"/>
              </a:rPr>
              <a:t>Фраскати</a:t>
            </a:r>
            <a:r>
              <a:rPr lang="ru-RU" dirty="0">
                <a:solidFill>
                  <a:schemeClr val="tx1"/>
                </a:solidFill>
                <a:latin typeface="Times New Roman" panose="02020603050405020304" pitchFamily="18" charset="0"/>
                <a:cs typeface="Times New Roman" panose="02020603050405020304" pitchFamily="18" charset="0"/>
              </a:rPr>
              <a:t> действует следующая классификация научных организаций по секторам науки и типам организаций, объединенных по организационным признакам, характеру и специализации выполняемых работ (табл. </a:t>
            </a:r>
            <a:r>
              <a:rPr lang="ru-RU" dirty="0" smtClean="0">
                <a:solidFill>
                  <a:schemeClr val="tx1"/>
                </a:solidFill>
                <a:latin typeface="Times New Roman" panose="02020603050405020304" pitchFamily="18" charset="0"/>
                <a:cs typeface="Times New Roman" panose="02020603050405020304" pitchFamily="18" charset="0"/>
              </a:rPr>
              <a:t>2</a:t>
            </a:r>
            <a:r>
              <a:rPr lang="ru-RU" dirty="0">
                <a:solidFill>
                  <a:schemeClr val="tx1"/>
                </a:solidFill>
                <a:latin typeface="Times New Roman" panose="02020603050405020304" pitchFamily="18" charset="0"/>
                <a:cs typeface="Times New Roman" panose="02020603050405020304" pitchFamily="18" charset="0"/>
              </a:rPr>
              <a:t>).</a:t>
            </a:r>
          </a:p>
          <a:p>
            <a:pPr marL="0" indent="0">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802550786"/>
              </p:ext>
            </p:extLst>
          </p:nvPr>
        </p:nvGraphicFramePr>
        <p:xfrm>
          <a:off x="6680200" y="104033"/>
          <a:ext cx="5511800" cy="6649934"/>
        </p:xfrm>
        <a:graphic>
          <a:graphicData uri="http://schemas.openxmlformats.org/drawingml/2006/table">
            <a:tbl>
              <a:tblPr firstRow="1" firstCol="1" lastRow="1" lastCol="1" bandRow="1" bandCol="1"/>
              <a:tblGrid>
                <a:gridCol w="1306310"/>
                <a:gridCol w="4205490"/>
              </a:tblGrid>
              <a:tr h="169778">
                <a:tc>
                  <a:txBody>
                    <a:bodyPr/>
                    <a:lstStyle/>
                    <a:p>
                      <a:pPr algn="ctr">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Сектор</a:t>
                      </a:r>
                    </a:p>
                  </a:txBody>
                  <a:tcPr marL="50051" marR="50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Содержание</a:t>
                      </a:r>
                    </a:p>
                  </a:txBody>
                  <a:tcPr marL="50051" marR="50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76905">
                <a:tc>
                  <a:txBody>
                    <a:bodyPr/>
                    <a:lstStyle/>
                    <a:p>
                      <a:pPr algn="ctr">
                        <a:lnSpc>
                          <a:spcPct val="115000"/>
                        </a:lnSpc>
                        <a:spcAft>
                          <a:spcPts val="0"/>
                        </a:spcAft>
                      </a:pPr>
                      <a:r>
                        <a:rPr lang="ru-RU" sz="1100" dirty="0" err="1">
                          <a:effectLst/>
                          <a:latin typeface="Times New Roman" panose="02020603050405020304" pitchFamily="18" charset="0"/>
                          <a:ea typeface="Calibri" panose="020F0502020204030204" pitchFamily="34" charset="0"/>
                          <a:cs typeface="Times New Roman" panose="02020603050405020304" pitchFamily="18" charset="0"/>
                        </a:rPr>
                        <a:t>Государст</a:t>
                      </a: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a:t>
                      </a:r>
                    </a:p>
                    <a:p>
                      <a:pPr algn="ctr">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венный</a:t>
                      </a:r>
                    </a:p>
                  </a:txBody>
                  <a:tcPr marL="50051" marR="50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Организации министерств и ведомств, обеспечивающие управление государством и удовлетворение потребностей общества в целом (государственное управление, оборона, общественный порядок; здравоохранение, культура, досуг, социальное обеспечение и т. п.), включая федеральные и местные органы.</a:t>
                      </a:r>
                    </a:p>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Бесприбыльные (некоммерческие) организации, полностью или в основном финансируемые и контролируемые правительством, за исключением организаций, относящихся к высшему образованию. Эти организации в первую очередь обслуживают правительство и не ставят своей задачей получение прибыли, а в основном занимаются исследовательской деятельностью, касающейся общественных и административных функций</a:t>
                      </a:r>
                    </a:p>
                  </a:txBody>
                  <a:tcPr marL="50051" marR="50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8453">
                <a:tc>
                  <a:txBody>
                    <a:bodyPr/>
                    <a:lstStyle/>
                    <a:p>
                      <a:pPr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Предприни-мательский</a:t>
                      </a:r>
                    </a:p>
                  </a:txBody>
                  <a:tcPr marL="50051" marR="50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Все организации и предприятия, основная деятельность которых связана с производством продукции или услуг в целях продажи (отличных от услуг сектора высшего образования), в том числе находящиеся в собственности государства.</a:t>
                      </a:r>
                    </a:p>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Частные бесприбыльные (некоммерческие) организации, в основном обслуживающие вышеназванные организации</a:t>
                      </a:r>
                    </a:p>
                  </a:txBody>
                  <a:tcPr marL="50051" marR="50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7790">
                <a:tc>
                  <a:txBody>
                    <a:bodyPr/>
                    <a:lstStyle/>
                    <a:p>
                      <a:pPr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Высшее образование</a:t>
                      </a:r>
                    </a:p>
                    <a:p>
                      <a:pPr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 </a:t>
                      </a:r>
                    </a:p>
                  </a:txBody>
                  <a:tcPr marL="50051" marR="50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Университеты и другие высшие учебные заведения, независимо от источников финансирования или правового статуса.</a:t>
                      </a:r>
                    </a:p>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Научно-исследовательские институты, экспериментальные станции, клиники, находящиеся под непосредственным контролем высших учебных заведений или управляемые ими, или ассоциированные с ними. </a:t>
                      </a:r>
                    </a:p>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Организации, непосредственно обслуживающие высшее образование (организации системы Министерства общего и профессионального образования)</a:t>
                      </a:r>
                    </a:p>
                  </a:txBody>
                  <a:tcPr marL="50051" marR="50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18673">
                <a:tc>
                  <a:txBody>
                    <a:bodyPr/>
                    <a:lstStyle/>
                    <a:p>
                      <a:pPr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Частный бесприбыльный (некоммерческий)</a:t>
                      </a:r>
                    </a:p>
                    <a:p>
                      <a:pPr algn="ctr">
                        <a:lnSpc>
                          <a:spcPct val="115000"/>
                        </a:lnSpc>
                        <a:spcAft>
                          <a:spcPts val="0"/>
                        </a:spcAft>
                      </a:pPr>
                      <a:r>
                        <a:rPr lang="ru-RU" sz="1100">
                          <a:effectLst/>
                          <a:latin typeface="Times New Roman" panose="02020603050405020304" pitchFamily="18" charset="0"/>
                          <a:ea typeface="Calibri" panose="020F0502020204030204" pitchFamily="34" charset="0"/>
                          <a:cs typeface="Times New Roman" panose="02020603050405020304" pitchFamily="18" charset="0"/>
                        </a:rPr>
                        <a:t> </a:t>
                      </a:r>
                    </a:p>
                  </a:txBody>
                  <a:tcPr marL="50051" marR="5005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Частные организации, не ставящие своей целью получение прибыли (профессиональные общества, союзы, ассоциации, общественные, благотворительные организации, фонды); кроме фондов, более чем наполовину финансируемых государством, которые относятся к государственному сектору.</a:t>
                      </a:r>
                    </a:p>
                    <a:p>
                      <a:pPr algn="just">
                        <a:lnSpc>
                          <a:spcPct val="115000"/>
                        </a:lnSpc>
                        <a:spcAft>
                          <a:spcPts val="0"/>
                        </a:spcAft>
                      </a:pPr>
                      <a:r>
                        <a:rPr lang="ru-RU" sz="1100" dirty="0">
                          <a:effectLst/>
                          <a:latin typeface="Times New Roman" panose="02020603050405020304" pitchFamily="18" charset="0"/>
                          <a:ea typeface="Calibri" panose="020F0502020204030204" pitchFamily="34" charset="0"/>
                          <a:cs typeface="Times New Roman" panose="02020603050405020304" pitchFamily="18" charset="0"/>
                        </a:rPr>
                        <a:t>Частные индивидуальные организации</a:t>
                      </a:r>
                    </a:p>
                  </a:txBody>
                  <a:tcPr marL="50051" marR="5005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7703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40260" y="3410465"/>
            <a:ext cx="11248276" cy="3447535"/>
          </a:xfrm>
        </p:spPr>
        <p:txBody>
          <a:bodyPr>
            <a:normAutofit fontScale="85000" lnSpcReduction="10000"/>
          </a:bodyPr>
          <a:lstStyle/>
          <a:p>
            <a:pPr algn="just"/>
            <a:r>
              <a:rPr lang="ru-RU" sz="2100" b="1" i="1" dirty="0" smtClean="0">
                <a:solidFill>
                  <a:schemeClr val="tx1"/>
                </a:solidFill>
                <a:latin typeface="Times New Roman" panose="02020603050405020304" pitchFamily="18" charset="0"/>
                <a:cs typeface="Times New Roman" panose="02020603050405020304" pitchFamily="18" charset="0"/>
              </a:rPr>
              <a:t>Отделения </a:t>
            </a:r>
            <a:r>
              <a:rPr lang="ru-RU" sz="2100" b="1" i="1" dirty="0">
                <a:solidFill>
                  <a:schemeClr val="tx1"/>
                </a:solidFill>
                <a:latin typeface="Times New Roman" panose="02020603050405020304" pitchFamily="18" charset="0"/>
                <a:cs typeface="Times New Roman" panose="02020603050405020304" pitchFamily="18" charset="0"/>
              </a:rPr>
              <a:t>новых продуктов</a:t>
            </a:r>
            <a:r>
              <a:rPr lang="ru-RU" sz="2100" dirty="0">
                <a:solidFill>
                  <a:schemeClr val="tx1"/>
                </a:solidFill>
                <a:latin typeface="Times New Roman" panose="02020603050405020304" pitchFamily="18" charset="0"/>
                <a:cs typeface="Times New Roman" panose="02020603050405020304" pitchFamily="18" charset="0"/>
              </a:rPr>
              <a:t> – это самостоятельные подразделения, осуществляющие координацию инновационной деятельности в рамках фирмы в целом, согласование целей и направлений технического развития, разработку планов и программ инновационной деятельности, наблюдение за ходом разработки новой продукции и ее внедрением, рассмотрение проектов создания новых продуктов.</a:t>
            </a:r>
          </a:p>
          <a:p>
            <a:pPr algn="just"/>
            <a:r>
              <a:rPr lang="ru-RU" sz="2100" b="1" i="1" dirty="0" smtClean="0">
                <a:solidFill>
                  <a:schemeClr val="tx1"/>
                </a:solidFill>
                <a:latin typeface="Times New Roman" panose="02020603050405020304" pitchFamily="18" charset="0"/>
                <a:cs typeface="Times New Roman" panose="02020603050405020304" pitchFamily="18" charset="0"/>
              </a:rPr>
              <a:t>Проектно-целевые </a:t>
            </a:r>
            <a:r>
              <a:rPr lang="ru-RU" sz="2100" b="1" i="1" dirty="0">
                <a:solidFill>
                  <a:schemeClr val="tx1"/>
                </a:solidFill>
                <a:latin typeface="Times New Roman" panose="02020603050405020304" pitchFamily="18" charset="0"/>
                <a:cs typeface="Times New Roman" panose="02020603050405020304" pitchFamily="18" charset="0"/>
              </a:rPr>
              <a:t>группы</a:t>
            </a:r>
            <a:r>
              <a:rPr lang="ru-RU" sz="2100" dirty="0">
                <a:solidFill>
                  <a:schemeClr val="tx1"/>
                </a:solidFill>
                <a:latin typeface="Times New Roman" panose="02020603050405020304" pitchFamily="18" charset="0"/>
                <a:cs typeface="Times New Roman" panose="02020603050405020304" pitchFamily="18" charset="0"/>
              </a:rPr>
              <a:t> по проведению научных исследований, разработке и производству новой продукции — это самостоятельные хозяйственные подразделения для комплексного осуществления инновационного </a:t>
            </a:r>
            <a:r>
              <a:rPr lang="ru-RU" sz="2100" dirty="0" err="1">
                <a:solidFill>
                  <a:schemeClr val="tx1"/>
                </a:solidFill>
                <a:latin typeface="Times New Roman" panose="02020603050405020304" pitchFamily="18" charset="0"/>
                <a:cs typeface="Times New Roman" panose="02020603050405020304" pitchFamily="18" charset="0"/>
              </a:rPr>
              <a:t>процессa</a:t>
            </a:r>
            <a:r>
              <a:rPr lang="ru-RU" sz="2100" dirty="0">
                <a:solidFill>
                  <a:schemeClr val="tx1"/>
                </a:solidFill>
                <a:latin typeface="Times New Roman" panose="02020603050405020304" pitchFamily="18" charset="0"/>
                <a:cs typeface="Times New Roman" panose="02020603050405020304" pitchFamily="18" charset="0"/>
              </a:rPr>
              <a:t> от идеи до серийного производства конкретного вида изделия или проекта. Они создаются на среднем уровне управленческой иерархии и подчиняются непосредственно высшему руководству фирмы. Такие группы могут создаваться ив составе одной из центральных служб маркетинга, НИОКР, инженерно-конструкторской, планирования. Они создаются на разные сроки: от 2–3 до 10 лет и более.</a:t>
            </a:r>
          </a:p>
          <a:p>
            <a:pPr algn="just"/>
            <a:r>
              <a:rPr lang="ru-RU" sz="2100" b="1" i="1" dirty="0" smtClean="0">
                <a:solidFill>
                  <a:schemeClr val="tx1"/>
                </a:solidFill>
                <a:latin typeface="Times New Roman" panose="02020603050405020304" pitchFamily="18" charset="0"/>
                <a:cs typeface="Times New Roman" panose="02020603050405020304" pitchFamily="18" charset="0"/>
              </a:rPr>
              <a:t>Центры </a:t>
            </a:r>
            <a:r>
              <a:rPr lang="ru-RU" sz="2100" b="1" i="1" dirty="0">
                <a:solidFill>
                  <a:schemeClr val="tx1"/>
                </a:solidFill>
                <a:latin typeface="Times New Roman" panose="02020603050405020304" pitchFamily="18" charset="0"/>
                <a:cs typeface="Times New Roman" panose="02020603050405020304" pitchFamily="18" charset="0"/>
              </a:rPr>
              <a:t>развития</a:t>
            </a:r>
            <a:r>
              <a:rPr lang="ru-RU" sz="2100" dirty="0">
                <a:solidFill>
                  <a:schemeClr val="tx1"/>
                </a:solidFill>
                <a:latin typeface="Times New Roman" panose="02020603050405020304" pitchFamily="18" charset="0"/>
                <a:cs typeface="Times New Roman" panose="02020603050405020304" pitchFamily="18" charset="0"/>
              </a:rPr>
              <a:t> – это новая форма организации инновационного процесса, предполагающая создание хозяйственно самостоятельных подразделений, не связанных с основной сферой деятельности фирмы.</a:t>
            </a:r>
          </a:p>
          <a:p>
            <a:pPr marL="0" indent="0">
              <a:buNone/>
            </a:pPr>
            <a:endParaRPr lang="ru-RU"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49729" y="1082830"/>
            <a:ext cx="3617771" cy="2068405"/>
          </a:xfrm>
          <a:prstGeom prst="rect">
            <a:avLst/>
          </a:prstGeom>
          <a:ln>
            <a:noFill/>
          </a:ln>
          <a:effectLst>
            <a:softEdge rad="112500"/>
          </a:effectLst>
        </p:spPr>
      </p:pic>
      <p:sp>
        <p:nvSpPr>
          <p:cNvPr id="8" name="Объект 2"/>
          <p:cNvSpPr txBox="1">
            <a:spLocks/>
          </p:cNvSpPr>
          <p:nvPr/>
        </p:nvSpPr>
        <p:spPr>
          <a:xfrm>
            <a:off x="840260" y="221059"/>
            <a:ext cx="7809470" cy="3189406"/>
          </a:xfrm>
          <a:prstGeom prst="rect">
            <a:avLst/>
          </a:prstGeom>
        </p:spPr>
        <p:txBody>
          <a:bodyPr vert="horz" lIns="91440" tIns="45720" rIns="91440" bIns="45720" rtlCol="0">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gn="ctr">
              <a:buNone/>
            </a:pPr>
            <a:r>
              <a:rPr lang="ru-RU" sz="2200" b="1" dirty="0" smtClean="0">
                <a:solidFill>
                  <a:schemeClr val="tx1"/>
                </a:solidFill>
                <a:latin typeface="Times New Roman" panose="02020603050405020304" pitchFamily="18" charset="0"/>
                <a:cs typeface="Times New Roman" panose="02020603050405020304" pitchFamily="18" charset="0"/>
              </a:rPr>
              <a:t>		</a:t>
            </a:r>
            <a:r>
              <a:rPr lang="ru-RU" sz="2200" b="1" u="sng" dirty="0" smtClean="0">
                <a:solidFill>
                  <a:schemeClr val="tx1"/>
                </a:solidFill>
                <a:latin typeface="Times New Roman" panose="02020603050405020304" pitchFamily="18" charset="0"/>
                <a:cs typeface="Times New Roman" panose="02020603050405020304" pitchFamily="18" charset="0"/>
              </a:rPr>
              <a:t>6.3</a:t>
            </a:r>
            <a:r>
              <a:rPr lang="ru-RU" sz="2200" b="1" u="sng" dirty="0">
                <a:solidFill>
                  <a:schemeClr val="tx1"/>
                </a:solidFill>
                <a:latin typeface="Times New Roman" panose="02020603050405020304" pitchFamily="18" charset="0"/>
                <a:cs typeface="Times New Roman" panose="02020603050405020304" pitchFamily="18" charset="0"/>
              </a:rPr>
              <a:t>. Инновационные </a:t>
            </a:r>
            <a:r>
              <a:rPr lang="ru-RU" sz="2200" b="1" u="sng" dirty="0" smtClean="0">
                <a:solidFill>
                  <a:schemeClr val="tx1"/>
                </a:solidFill>
                <a:latin typeface="Times New Roman" panose="02020603050405020304" pitchFamily="18" charset="0"/>
                <a:cs typeface="Times New Roman" panose="02020603050405020304" pitchFamily="18" charset="0"/>
              </a:rPr>
              <a:t>подразделения</a:t>
            </a:r>
            <a:endParaRPr lang="ru-RU" sz="2200" b="1" i="1" dirty="0" smtClean="0">
              <a:solidFill>
                <a:schemeClr val="tx1"/>
              </a:solidFill>
              <a:latin typeface="Times New Roman" panose="02020603050405020304" pitchFamily="18" charset="0"/>
              <a:cs typeface="Times New Roman" panose="02020603050405020304" pitchFamily="18" charset="0"/>
            </a:endParaRPr>
          </a:p>
          <a:p>
            <a:pPr algn="just"/>
            <a:r>
              <a:rPr lang="ru-RU" sz="1900" b="1" i="1" dirty="0" smtClean="0">
                <a:solidFill>
                  <a:schemeClr val="tx1"/>
                </a:solidFill>
                <a:latin typeface="Times New Roman" panose="02020603050405020304" pitchFamily="18" charset="0"/>
                <a:cs typeface="Times New Roman" panose="02020603050405020304" pitchFamily="18" charset="0"/>
              </a:rPr>
              <a:t>Специализированные подразделения</a:t>
            </a:r>
            <a:r>
              <a:rPr lang="ru-RU" sz="1900" i="1" dirty="0" smtClean="0">
                <a:solidFill>
                  <a:schemeClr val="tx1"/>
                </a:solidFill>
                <a:latin typeface="Times New Roman" panose="02020603050405020304" pitchFamily="18" charset="0"/>
                <a:cs typeface="Times New Roman" panose="02020603050405020304" pitchFamily="18" charset="0"/>
              </a:rPr>
              <a:t> </a:t>
            </a:r>
            <a:r>
              <a:rPr lang="ru-RU" sz="1900" dirty="0" smtClean="0">
                <a:solidFill>
                  <a:schemeClr val="tx1"/>
                </a:solidFill>
                <a:latin typeface="Times New Roman" panose="02020603050405020304" pitchFamily="18" charset="0"/>
                <a:cs typeface="Times New Roman" panose="02020603050405020304" pitchFamily="18" charset="0"/>
              </a:rPr>
              <a:t>– советы, комитеты, рабочие группы по разработке технической политики – создаются преимущественно в крупных фирмах, выпускающих наукоемкую продукцию.</a:t>
            </a:r>
          </a:p>
          <a:p>
            <a:pPr algn="just"/>
            <a:r>
              <a:rPr lang="ru-RU" sz="1900" b="1" i="1" dirty="0" smtClean="0">
                <a:solidFill>
                  <a:schemeClr val="tx1"/>
                </a:solidFill>
                <a:latin typeface="Times New Roman" panose="02020603050405020304" pitchFamily="18" charset="0"/>
                <a:cs typeface="Times New Roman" panose="02020603050405020304" pitchFamily="18" charset="0"/>
              </a:rPr>
              <a:t>Центральные службы</a:t>
            </a:r>
            <a:r>
              <a:rPr lang="ru-RU" sz="1900" dirty="0" smtClean="0">
                <a:solidFill>
                  <a:schemeClr val="tx1"/>
                </a:solidFill>
                <a:latin typeface="Times New Roman" panose="02020603050405020304" pitchFamily="18" charset="0"/>
                <a:cs typeface="Times New Roman" panose="02020603050405020304" pitchFamily="18" charset="0"/>
              </a:rPr>
              <a:t> развития новых продуктов, осуществляющие координацию инновационной деятельности, обеспечивают комплексный подход к ней, в том числе:</a:t>
            </a:r>
          </a:p>
          <a:p>
            <a:pPr marL="0" indent="0">
              <a:buFont typeface="Franklin Gothic Book" panose="020B0503020102020204" pitchFamily="34" charset="0"/>
              <a:buNone/>
            </a:pPr>
            <a:r>
              <a:rPr lang="ru-RU" sz="1900" dirty="0" smtClean="0">
                <a:solidFill>
                  <a:schemeClr val="tx1"/>
                </a:solidFill>
                <a:latin typeface="Times New Roman" panose="02020603050405020304" pitchFamily="18" charset="0"/>
                <a:cs typeface="Times New Roman" panose="02020603050405020304" pitchFamily="18" charset="0"/>
              </a:rPr>
              <a:t>а) разработку единой технической политики;</a:t>
            </a:r>
            <a:br>
              <a:rPr lang="ru-RU" sz="1900" dirty="0" smtClean="0">
                <a:solidFill>
                  <a:schemeClr val="tx1"/>
                </a:solidFill>
                <a:latin typeface="Times New Roman" panose="02020603050405020304" pitchFamily="18" charset="0"/>
                <a:cs typeface="Times New Roman" panose="02020603050405020304" pitchFamily="18" charset="0"/>
              </a:rPr>
            </a:br>
            <a:r>
              <a:rPr lang="ru-RU" sz="1900" dirty="0" smtClean="0">
                <a:solidFill>
                  <a:schemeClr val="tx1"/>
                </a:solidFill>
                <a:latin typeface="Times New Roman" panose="02020603050405020304" pitchFamily="18" charset="0"/>
                <a:cs typeface="Times New Roman" panose="02020603050405020304" pitchFamily="18" charset="0"/>
              </a:rPr>
              <a:t>б) контроль и координацию инновационной деятельности, проводимой в различных производственных отделениях (цехах, участках);</a:t>
            </a:r>
            <a:br>
              <a:rPr lang="ru-RU" sz="1900" dirty="0" smtClean="0">
                <a:solidFill>
                  <a:schemeClr val="tx1"/>
                </a:solidFill>
                <a:latin typeface="Times New Roman" panose="02020603050405020304" pitchFamily="18" charset="0"/>
                <a:cs typeface="Times New Roman" panose="02020603050405020304" pitchFamily="18" charset="0"/>
              </a:rPr>
            </a:br>
            <a:r>
              <a:rPr lang="ru-RU" sz="1900" dirty="0" smtClean="0">
                <a:solidFill>
                  <a:schemeClr val="tx1"/>
                </a:solidFill>
                <a:latin typeface="Times New Roman" panose="02020603050405020304" pitchFamily="18" charset="0"/>
                <a:cs typeface="Times New Roman" panose="02020603050405020304" pitchFamily="18" charset="0"/>
              </a:rPr>
              <a:t>в) то же в других центральных службах.</a:t>
            </a:r>
          </a:p>
        </p:txBody>
      </p:sp>
    </p:spTree>
    <p:extLst>
      <p:ext uri="{BB962C8B-B14F-4D97-AF65-F5344CB8AC3E}">
        <p14:creationId xmlns:p14="http://schemas.microsoft.com/office/powerpoint/2010/main" val="1016147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197443" y="243360"/>
            <a:ext cx="9994557" cy="6413500"/>
          </a:xfrm>
        </p:spPr>
        <p:txBody>
          <a:bodyPr>
            <a:normAutofit fontScale="92500" lnSpcReduction="20000"/>
          </a:bodyPr>
          <a:lstStyle/>
          <a:p>
            <a:pPr algn="just"/>
            <a:r>
              <a:rPr lang="ru-RU" b="1" i="1" dirty="0" smtClean="0">
                <a:solidFill>
                  <a:schemeClr val="tx1"/>
                </a:solidFill>
                <a:latin typeface="Times New Roman" panose="02020603050405020304" pitchFamily="18" charset="0"/>
                <a:cs typeface="Times New Roman" panose="02020603050405020304" pitchFamily="18" charset="0"/>
              </a:rPr>
              <a:t>Отделы </a:t>
            </a:r>
            <a:r>
              <a:rPr lang="ru-RU" b="1" i="1" dirty="0">
                <a:solidFill>
                  <a:schemeClr val="tx1"/>
                </a:solidFill>
                <a:latin typeface="Times New Roman" panose="02020603050405020304" pitchFamily="18" charset="0"/>
                <a:cs typeface="Times New Roman" panose="02020603050405020304" pitchFamily="18" charset="0"/>
              </a:rPr>
              <a:t>НИОКР</a:t>
            </a:r>
            <a:r>
              <a:rPr lang="ru-RU" dirty="0">
                <a:solidFill>
                  <a:schemeClr val="tx1"/>
                </a:solidFill>
                <a:latin typeface="Times New Roman" panose="02020603050405020304" pitchFamily="18" charset="0"/>
                <a:cs typeface="Times New Roman" panose="02020603050405020304" pitchFamily="18" charset="0"/>
              </a:rPr>
              <a:t> в производственных подразделениях в новой системе управления нововведениями стати играть более весомую роль, чем прежде. Они не только занимаются разработками, но и быстро доводят их до стадии освоения, производства и сбыта. </a:t>
            </a:r>
          </a:p>
          <a:p>
            <a:pPr algn="just"/>
            <a:r>
              <a:rPr lang="ru-RU" b="1" i="1" dirty="0" smtClean="0">
                <a:solidFill>
                  <a:schemeClr val="tx1"/>
                </a:solidFill>
                <a:latin typeface="Times New Roman" panose="02020603050405020304" pitchFamily="18" charset="0"/>
                <a:cs typeface="Times New Roman" panose="02020603050405020304" pitchFamily="18" charset="0"/>
              </a:rPr>
              <a:t>Венчурные </a:t>
            </a:r>
            <a:r>
              <a:rPr lang="ru-RU" b="1" i="1" dirty="0">
                <a:solidFill>
                  <a:schemeClr val="tx1"/>
                </a:solidFill>
                <a:latin typeface="Times New Roman" panose="02020603050405020304" pitchFamily="18" charset="0"/>
                <a:cs typeface="Times New Roman" panose="02020603050405020304" pitchFamily="18" charset="0"/>
              </a:rPr>
              <a:t>подразделени</a:t>
            </a:r>
            <a:r>
              <a:rPr lang="ru-RU" i="1" dirty="0">
                <a:solidFill>
                  <a:schemeClr val="tx1"/>
                </a:solidFill>
                <a:latin typeface="Times New Roman" panose="02020603050405020304" pitchFamily="18" charset="0"/>
                <a:cs typeface="Times New Roman" panose="02020603050405020304" pitchFamily="18" charset="0"/>
              </a:rPr>
              <a:t>я</a:t>
            </a:r>
            <a:r>
              <a:rPr lang="ru-RU" dirty="0">
                <a:solidFill>
                  <a:schemeClr val="tx1"/>
                </a:solidFill>
                <a:latin typeface="Times New Roman" panose="02020603050405020304" pitchFamily="18" charset="0"/>
                <a:cs typeface="Times New Roman" panose="02020603050405020304" pitchFamily="18" charset="0"/>
              </a:rPr>
              <a:t> организуются в крупных компаниях на основе сформированных собственных фондов «рискового капитала</a:t>
            </a:r>
            <a:r>
              <a:rPr lang="ru-RU" dirty="0" smtClean="0">
                <a:solidFill>
                  <a:schemeClr val="tx1"/>
                </a:solidFill>
                <a:latin typeface="Times New Roman" panose="02020603050405020304" pitchFamily="18" charset="0"/>
                <a:cs typeface="Times New Roman" panose="02020603050405020304" pitchFamily="18" charset="0"/>
              </a:rPr>
              <a:t>».</a:t>
            </a:r>
            <a:endParaRPr lang="ru-RU" dirty="0">
              <a:solidFill>
                <a:schemeClr val="tx1"/>
              </a:solidFill>
              <a:latin typeface="Times New Roman" panose="02020603050405020304" pitchFamily="18" charset="0"/>
              <a:cs typeface="Times New Roman" panose="02020603050405020304" pitchFamily="18" charset="0"/>
            </a:endParaRPr>
          </a:p>
          <a:p>
            <a:pPr algn="just"/>
            <a:r>
              <a:rPr lang="ru-RU" b="1" i="1" dirty="0" smtClean="0">
                <a:solidFill>
                  <a:schemeClr val="tx1"/>
                </a:solidFill>
                <a:latin typeface="Times New Roman" panose="02020603050405020304" pitchFamily="18" charset="0"/>
                <a:cs typeface="Times New Roman" panose="02020603050405020304" pitchFamily="18" charset="0"/>
              </a:rPr>
              <a:t>Специализированные </a:t>
            </a:r>
            <a:r>
              <a:rPr lang="ru-RU" b="1" i="1" dirty="0">
                <a:solidFill>
                  <a:schemeClr val="tx1"/>
                </a:solidFill>
                <a:latin typeface="Times New Roman" panose="02020603050405020304" pitchFamily="18" charset="0"/>
                <a:cs typeface="Times New Roman" panose="02020603050405020304" pitchFamily="18" charset="0"/>
              </a:rPr>
              <a:t>централизованные фонды стимулирования нововведений </a:t>
            </a:r>
            <a:r>
              <a:rPr lang="ru-RU" dirty="0">
                <a:solidFill>
                  <a:schemeClr val="tx1"/>
                </a:solidFill>
                <a:latin typeface="Times New Roman" panose="02020603050405020304" pitchFamily="18" charset="0"/>
                <a:cs typeface="Times New Roman" panose="02020603050405020304" pitchFamily="18" charset="0"/>
              </a:rPr>
              <a:t>создаются за счет прибыли компаний и используются для ускорения внедрения новой продукции в серийное производство. Они способствуют увязке инновационных проектов и общей стратегии фирмы.</a:t>
            </a:r>
          </a:p>
          <a:p>
            <a:pPr algn="just"/>
            <a:r>
              <a:rPr lang="ru-RU" b="1" i="1" dirty="0" smtClean="0">
                <a:solidFill>
                  <a:schemeClr val="tx1"/>
                </a:solidFill>
                <a:latin typeface="Times New Roman" panose="02020603050405020304" pitchFamily="18" charset="0"/>
                <a:cs typeface="Times New Roman" panose="02020603050405020304" pitchFamily="18" charset="0"/>
              </a:rPr>
              <a:t>Фонды </a:t>
            </a:r>
            <a:r>
              <a:rPr lang="ru-RU" b="1" i="1" dirty="0">
                <a:solidFill>
                  <a:schemeClr val="tx1"/>
                </a:solidFill>
                <a:latin typeface="Times New Roman" panose="02020603050405020304" pitchFamily="18" charset="0"/>
                <a:cs typeface="Times New Roman" panose="02020603050405020304" pitchFamily="18" charset="0"/>
              </a:rPr>
              <a:t>стимулирования нововведений</a:t>
            </a:r>
            <a:r>
              <a:rPr lang="ru-RU" dirty="0">
                <a:solidFill>
                  <a:schemeClr val="tx1"/>
                </a:solidFill>
                <a:latin typeface="Times New Roman" panose="02020603050405020304" pitchFamily="18" charset="0"/>
                <a:cs typeface="Times New Roman" panose="02020603050405020304" pitchFamily="18" charset="0"/>
              </a:rPr>
              <a:t> создаются для поддержки НИОКР прикладного характера, связанных с потребностями производственных отделений. Такие фонды позволяют отделениям более активно включать научно-технические программы в их планы развития.</a:t>
            </a:r>
          </a:p>
          <a:p>
            <a:pPr algn="just"/>
            <a:r>
              <a:rPr lang="ru-RU" b="1" i="1" dirty="0" smtClean="0">
                <a:solidFill>
                  <a:schemeClr val="tx1"/>
                </a:solidFill>
                <a:latin typeface="Times New Roman" panose="02020603050405020304" pitchFamily="18" charset="0"/>
                <a:cs typeface="Times New Roman" panose="02020603050405020304" pitchFamily="18" charset="0"/>
              </a:rPr>
              <a:t>Консультационные </a:t>
            </a:r>
            <a:r>
              <a:rPr lang="ru-RU" b="1" i="1" dirty="0">
                <a:solidFill>
                  <a:schemeClr val="tx1"/>
                </a:solidFill>
                <a:latin typeface="Times New Roman" panose="02020603050405020304" pitchFamily="18" charset="0"/>
                <a:cs typeface="Times New Roman" panose="02020603050405020304" pitchFamily="18" charset="0"/>
              </a:rPr>
              <a:t>или аналитические группы</a:t>
            </a:r>
            <a:r>
              <a:rPr lang="ru-RU" dirty="0">
                <a:solidFill>
                  <a:schemeClr val="tx1"/>
                </a:solidFill>
                <a:latin typeface="Times New Roman" panose="02020603050405020304" pitchFamily="18" charset="0"/>
                <a:cs typeface="Times New Roman" panose="02020603050405020304" pitchFamily="18" charset="0"/>
              </a:rPr>
              <a:t> создаются в крупных компаниях (например в «Мицубиси») в составе исследователей, управляющих, представителей функциональных подразделений.</a:t>
            </a:r>
          </a:p>
          <a:p>
            <a:pPr algn="just"/>
            <a:r>
              <a:rPr lang="ru-RU" b="1" i="1" dirty="0" smtClean="0">
                <a:solidFill>
                  <a:schemeClr val="tx1"/>
                </a:solidFill>
                <a:latin typeface="Times New Roman" panose="02020603050405020304" pitchFamily="18" charset="0"/>
                <a:cs typeface="Times New Roman" panose="02020603050405020304" pitchFamily="18" charset="0"/>
              </a:rPr>
              <a:t>Бригадное </a:t>
            </a:r>
            <a:r>
              <a:rPr lang="ru-RU" b="1" i="1" dirty="0">
                <a:solidFill>
                  <a:schemeClr val="tx1"/>
                </a:solidFill>
                <a:latin typeface="Times New Roman" panose="02020603050405020304" pitchFamily="18" charset="0"/>
                <a:cs typeface="Times New Roman" panose="02020603050405020304" pitchFamily="18" charset="0"/>
              </a:rPr>
              <a:t>новаторство и временные творческие коллективы</a:t>
            </a:r>
            <a:r>
              <a:rPr lang="ru-RU" dirty="0">
                <a:solidFill>
                  <a:schemeClr val="tx1"/>
                </a:solidFill>
                <a:latin typeface="Times New Roman" panose="02020603050405020304" pitchFamily="18" charset="0"/>
                <a:cs typeface="Times New Roman" panose="02020603050405020304" pitchFamily="18" charset="0"/>
              </a:rPr>
              <a:t> представляют собой необходимый элемент организации инновационного процесса. Возросший темп нововведений привел к сокращению как времени проектирования, так и жизненного цикла продукции. Поэтому, чтобы создать новые изделия для удовлетворения будущих потребностей, разработчики должны развивать инновационное искусство, которое превратит новаторство из случайных озарений в повседневную практику.</a:t>
            </a:r>
          </a:p>
          <a:p>
            <a:pPr algn="just"/>
            <a:r>
              <a:rPr lang="ru-RU" b="1" i="1" dirty="0" smtClean="0">
                <a:solidFill>
                  <a:schemeClr val="tx1"/>
                </a:solidFill>
                <a:latin typeface="Times New Roman" panose="02020603050405020304" pitchFamily="18" charset="0"/>
                <a:cs typeface="Times New Roman" panose="02020603050405020304" pitchFamily="18" charset="0"/>
              </a:rPr>
              <a:t>Бутлегерство</a:t>
            </a:r>
            <a:r>
              <a:rPr lang="ru-RU" dirty="0" smtClean="0">
                <a:solidFill>
                  <a:schemeClr val="tx1"/>
                </a:solidFill>
                <a:latin typeface="Times New Roman" panose="02020603050405020304" pitchFamily="18" charset="0"/>
                <a:cs typeface="Times New Roman" panose="02020603050405020304" pitchFamily="18" charset="0"/>
              </a:rPr>
              <a:t> </a:t>
            </a:r>
            <a:r>
              <a:rPr lang="ru-RU" dirty="0">
                <a:solidFill>
                  <a:schemeClr val="tx1"/>
                </a:solidFill>
                <a:latin typeface="Times New Roman" panose="02020603050405020304" pitchFamily="18" charset="0"/>
                <a:cs typeface="Times New Roman" panose="02020603050405020304" pitchFamily="18" charset="0"/>
              </a:rPr>
              <a:t>представляет собой подпольное, контрабандное изобретательство, тайную работу над внеплановыми проектами. Поддержка и поощрение бутлегерства содействует активизации деятельности творческих работников.</a:t>
            </a:r>
          </a:p>
          <a:p>
            <a:pPr marL="0" indent="0">
              <a:buNone/>
            </a:pPr>
            <a:endParaRPr lang="ru-RU" dirty="0"/>
          </a:p>
        </p:txBody>
      </p:sp>
      <p:pic>
        <p:nvPicPr>
          <p:cNvPr id="2" name="Рисунок 1"/>
          <p:cNvPicPr>
            <a:picLocks noChangeAspect="1"/>
          </p:cNvPicPr>
          <p:nvPr/>
        </p:nvPicPr>
        <p:blipFill rotWithShape="1">
          <a:blip r:embed="rId2">
            <a:extLst>
              <a:ext uri="{28A0092B-C50C-407E-A947-70E740481C1C}">
                <a14:useLocalDpi xmlns:a14="http://schemas.microsoft.com/office/drawing/2010/main" val="0"/>
              </a:ext>
            </a:extLst>
          </a:blip>
          <a:srcRect l="27536" r="25493"/>
          <a:stretch/>
        </p:blipFill>
        <p:spPr>
          <a:xfrm>
            <a:off x="444842" y="1298447"/>
            <a:ext cx="1878227" cy="3716338"/>
          </a:xfrm>
          <a:prstGeom prst="rect">
            <a:avLst/>
          </a:prstGeom>
          <a:ln>
            <a:noFill/>
          </a:ln>
          <a:effectLst>
            <a:softEdge rad="112500"/>
          </a:effectLst>
        </p:spPr>
      </p:pic>
    </p:spTree>
    <p:extLst>
      <p:ext uri="{BB962C8B-B14F-4D97-AF65-F5344CB8AC3E}">
        <p14:creationId xmlns:p14="http://schemas.microsoft.com/office/powerpoint/2010/main" val="3873776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24898" y="2168610"/>
            <a:ext cx="8373762" cy="1035908"/>
          </a:xfrm>
        </p:spPr>
        <p:txBody>
          <a:bodyPr>
            <a:normAutofit/>
          </a:bodyPr>
          <a:lstStyle/>
          <a:p>
            <a:r>
              <a:rPr lang="ru-RU" sz="6000" b="1" dirty="0" smtClean="0">
                <a:latin typeface="Times New Roman" panose="02020603050405020304" pitchFamily="18" charset="0"/>
                <a:cs typeface="Times New Roman" panose="02020603050405020304" pitchFamily="18" charset="0"/>
              </a:rPr>
              <a:t>Спасибо за внимание!</a:t>
            </a:r>
            <a:endParaRPr lang="ru-RU"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1648711"/>
      </p:ext>
    </p:extLst>
  </p:cSld>
  <p:clrMapOvr>
    <a:masterClrMapping/>
  </p:clrMapOvr>
</p:sld>
</file>

<file path=ppt/theme/theme1.xml><?xml version="1.0" encoding="utf-8"?>
<a:theme xmlns:a="http://schemas.openxmlformats.org/drawingml/2006/main" name="Crop">
  <a:themeElements>
    <a:clrScheme name="Другая 11">
      <a:dk1>
        <a:sysClr val="windowText" lastClr="000000"/>
      </a:dk1>
      <a:lt1>
        <a:sysClr val="window" lastClr="FFFFFF"/>
      </a:lt1>
      <a:dk2>
        <a:srgbClr val="668558"/>
      </a:dk2>
      <a:lt2>
        <a:srgbClr val="F3F3F2"/>
      </a:lt2>
      <a:accent1>
        <a:srgbClr val="FAD17A"/>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TM10001105[[fn=Уголки]]</Template>
  <TotalTime>39</TotalTime>
  <Words>1050</Words>
  <Application>Microsoft Office PowerPoint</Application>
  <PresentationFormat>Широкоэкранный</PresentationFormat>
  <Paragraphs>102</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Calibri</vt:lpstr>
      <vt:lpstr>Franklin Gothic Book</vt:lpstr>
      <vt:lpstr>Times New Roman</vt:lpstr>
      <vt:lpstr>Crop</vt:lpstr>
      <vt:lpstr>Т е м а  6. НАУЧНО-ТЕХНИЧЕСКИЕ И ИННОВАЦИОННЫЕ ОРГАНИЗАЦИИ   6.1. Инновационные организации, их классификация. 6.2. Научные организации, их классификация. 6.3. Инновационные подразделения.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 е м а  6. НАУЧНО-ТЕХНИЧЕСКИЕ И ИННОВАЦИОННЫЕ ОРГАНИЗАЦИИ   6.1. Инновационные организации, их классификация. 6.2. Научные организации, их классификация. 6.3. Инновационные подразделения.</dc:title>
  <dc:creator>Ольга О.М.. Воробьева</dc:creator>
  <cp:lastModifiedBy>Алла</cp:lastModifiedBy>
  <cp:revision>15</cp:revision>
  <dcterms:created xsi:type="dcterms:W3CDTF">2020-10-23T07:43:35Z</dcterms:created>
  <dcterms:modified xsi:type="dcterms:W3CDTF">2020-10-25T18:58:57Z</dcterms:modified>
</cp:coreProperties>
</file>