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0753" y="1324232"/>
            <a:ext cx="8361229" cy="4903573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3. Организация инновационной деятельности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Инновационная деятельность, ее виды. Понятие организации инноваций.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Организационные формы инновационной деятельности.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Организационная структура инновационного управления.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 Венчурный инновационный бизнес.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9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7427" y="116360"/>
            <a:ext cx="8995718" cy="65151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следующие виды работ, проводимых в инкубаторе: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инновационных проектов, включая научно-техническую экспертизу (новизна и достоверность проекта), также экологическую и коммерческую экспертизу (оценка будущего рынка товара и ожидаемая прибыль);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инвесторов и при необходимости обеспечение гарантий;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на льготных условиях помещений, оборудования и т.д.;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на льготных условиях правовых рекламных информационных, консультационных и прочих услуг.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Бизнес-инкубатор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существовать на средства регионального или федерального бюджета, поскольку имеет важное значение для развития конкуренции в малом бизнесе, а также формирует предпринимательскую среду и налоговую базу региона. Коммерческие бизнес-инкубаторы менее развиты в России, чем за рубежом.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Технологический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научно-производственный территориальный комплекс со сложной функциональной структурой, главная задача которого заключается в формировании максимально благоприятной среды для развития малых наукоемких фирм-клиентов. Здесь предполагается создание комфортных жилищно-бытовых условий. Структурной единицей технопарка является центр, такими центрами могут быть: исследовательский центр, инкубатор, промышленная зона, маркетинговый центр, центр обучения и др. Каждый из перечисленных центров оказывает специализированные услуги. </a:t>
            </a:r>
          </a:p>
        </p:txBody>
      </p:sp>
      <p:pic>
        <p:nvPicPr>
          <p:cNvPr id="6146" name="Picture 2" descr="В чем разница между инвестором и спекулянтом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0"/>
          <a:stretch/>
        </p:blipFill>
        <p:spPr bwMode="auto">
          <a:xfrm>
            <a:off x="65903" y="728384"/>
            <a:ext cx="3031524" cy="5622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4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118" y="8238"/>
            <a:ext cx="7744939" cy="6796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научно-производственная структура, созданная на базе отдельного города, в экономике которого заметную роль играют технопарки и инкубаторы. Он объединяет несколько сотен исследовательских учреждений, промышленных фирм, внедренческих венчурных организаций, которые заинтересованы в появлении и скорейшей коммерциализации новых идей. </a:t>
            </a: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в США в начале 50-х годов XX века. Тогда близ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Стэнфордского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 стали концентрироваться мелкие исследовательские, внедренческие, консультационные и промышленные фирмы, большинство которых было связано с электронной промышленностью. Университет стал играть роль центра научных идей и подготовки кадров для образовавшегося конгломерата. Этот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название «Кремниевая долина». Удачное сочетание секторов науки и производства в регионе позволило «Кремниевой долине» в настоящее время стать всемирно признанным центом научно-технического развития.</a:t>
            </a: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 сосредоточено 8 000 инновационных фирм (70% – из них имеет в своем составе менее 10 чел.), в которых работают 250 тыс. человек, причем 6 тыс. из них – это высококвалифицированные ученые и специалисты. ВНП «кремниевой долины» превышает ВНП Великобритании и приближается к ВНП Франции. </a:t>
            </a: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300 технополисов, в Германии – около 300 инновационных центров. В России действует около 60 технопарков и несколько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городах Обнинск, Дубна, Королев, Саров и др.</a:t>
            </a:r>
          </a:p>
        </p:txBody>
      </p:sp>
      <p:pic>
        <p:nvPicPr>
          <p:cNvPr id="7170" name="Picture 2" descr="Технополис 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30" y="229959"/>
            <a:ext cx="3680943" cy="211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Технополис – Казань, бизнес-парк | Аренда офисов, помещений – Казань,  Республика Татарстан | Единая справоч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055" y="2426092"/>
            <a:ext cx="3672118" cy="2051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ock Valley College, Jacobs Center for science &amp; Math - Atlas Concor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492" y="4477314"/>
            <a:ext cx="3448855" cy="2299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118" y="57665"/>
            <a:ext cx="11277600" cy="65151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муниципальное образование, претендующее на присвоение статуса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должно иметь научно-производственный комплекс, расположенный на территории данного муниципального образования. Научно-производственный комплекс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совокупность организаций, осуществляющих научную, научно-техническую, инновационную деятельность, экспериментальные разработки, испытания, подготовку кадров в соответствии с государственными приоритетными направлениями развития науки, технологий и техники Российской Федерации.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Научно-производственный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муниципального образования, претендующего на присвоение статуса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наукограда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должен быть градообразующим и отвечать критериям: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работающих в организациях научно-производственного комплекса составляет не менее 15% численности работающих на территории данного муниципального образования;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научно-технической продукции (соответствующей приоритетным направлениям развития науки, технологий и техники Российской Федерации) в стоимостном выражении составляет не менее 50% общего объема продукции всех хозяйствующих субъектов, расположенных на территории данного муниципального образования, или стоимость основных фондов комплекса, фактически используемых при производстве научно-технической продукции, составляет не менее 50% стоимости фактически используемых основных фондов всех хозяйствующих субъектов, расположенных на территории муниципального образования, за исключением жилищно-коммунальной и социальной сферы. 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Регион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и технологии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значительную территорию, границы которой могут совпадать с границей целого административного района. Регион науки и технологии может включать в себя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технопарки и инкубаторы, а также развитую инфраструктуру, поддерживающую научную и сбытовую деятельность.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Совокупность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функционирующих в экономике страны организаций, обеспечивающих эффективное взаимодействие участников рынка инноваций, называется инновационной инфраструктурой. </a:t>
            </a:r>
          </a:p>
        </p:txBody>
      </p:sp>
    </p:spTree>
    <p:extLst>
      <p:ext uri="{BB962C8B-B14F-4D97-AF65-F5344CB8AC3E}">
        <p14:creationId xmlns:p14="http://schemas.microsoft.com/office/powerpoint/2010/main" val="7150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273" y="62471"/>
            <a:ext cx="11099800" cy="44106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Организационная структура инновационного управления </a:t>
            </a:r>
            <a:endParaRPr lang="ru-RU" sz="2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 направлена на упорядочение процессов генерации новых идей, поиска и разработки технических решений, создание новаций, а также их внедрение.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Механизм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инновационной деятельности (ИД) подразумевает формирование и реорганизацию структур, осуществляющих инновационные процессы. Такая работа может проходить в различных формах: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создание, поглощение, рыночная инновационная интеграция, выделение.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Создание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формирование новых предприятий или структурных подразделений для осуществления ИД. При такой форме организации применяются матричные и проектные структуры инновационного управления.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Менеджмент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российских предприятий в основном организован в виде линейно-функциональной структуры. Однако в современных условиях на предприятиях возникают нетиповые проблемы.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Каждая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 (новая продукция, техническое перевооружение, освоение новых форм организации труда и т.д.) создает производственный конфликт и показывает необходимость создания индивидуальной технологии управления. </a:t>
            </a:r>
          </a:p>
        </p:txBody>
      </p:sp>
      <p:pic>
        <p:nvPicPr>
          <p:cNvPr id="8194" name="Picture 2" descr="Виды лидерства в организа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20" y="4193102"/>
            <a:ext cx="4980266" cy="2664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1729" y="634657"/>
            <a:ext cx="6469448" cy="57826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Проблемы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создаваемые инновацией, носят временный характер, и для их решения требуется скоординировать усилия различных подразделений, служб и специалистов.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Следовательно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схема управления инновационным процессом должна носить характер проектный или матричный. Матричная структура (рекомендована для инновационных проектов до 2 лет) позволяет увязать линейную ответственность (по вертикали), лежащую на руководителях научно-исследовательских, конструкторских, производственных подразделений, с ответственностью за тему (программу в целом), проходящую горизонтально через все специализированные подразделения предприятия.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Сущность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матричной структуры охарактеризована на рис. 3.1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681"/>
            <a:ext cx="5700584" cy="478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6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735" y="98854"/>
            <a:ext cx="10849232" cy="67591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матричной структуры ученые и специалисты, работающие над отдельным проектом, находятся в подчинении у руководителей функциональных отделов. Это позволяет гибко перемещать специалистов от проекта к проекту. За счет регулярного перераспределения специалистов обеспечивается их оптимальная и рациональная загрузка.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матричной структуре стабильность состава предприятия сочетается с возможностью гибкого реагирования на изменение целей и задач отдельных проектов. </a:t>
            </a:r>
          </a:p>
          <a:p>
            <a:pPr marL="0" indent="0" algn="ctr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преимуществам матричной схемы можно отнести: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отсутствие дублирования функций вновь созданной команды и постоянно действующих подразделений фирмы;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гибкость в развитии и реорганизации команды;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у членов команды «уверенности в завтрашнем дне», так как после завершения работы в команде проекта специалисты возвращаются в свои производственные подразделения. </a:t>
            </a:r>
          </a:p>
          <a:p>
            <a:pPr marL="0" indent="0" algn="ctr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руководители проекта не располагают непосредственной административной властью над членами своей команды, сохраняющими свою административную принадлежность к функциональным подразделениям, т.е. нарушается принцип единоначалия;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короткие сроки реализации проекта затрудняют формирование командного духа,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временность и двойственность положения участников проекта способствуют возникновению конфликтных ситуаций по вопросам распределения специалистов и ресурсов внутри фирмы.</a:t>
            </a:r>
          </a:p>
        </p:txBody>
      </p:sp>
      <p:sp>
        <p:nvSpPr>
          <p:cNvPr id="2" name="AutoShape 2" descr="ᐈ Плюса фото, фотографии плюс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жест о'кей показа человека 3d с зеленым цветом плюс подписывает сверх белую  предпосылку Иллюстрация штока - иллюстрации насчитывающей кей, подписывает:  32812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27" y="2726724"/>
            <a:ext cx="1105200" cy="110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094" t="2403" r="47688" b="53513"/>
          <a:stretch/>
        </p:blipFill>
        <p:spPr>
          <a:xfrm>
            <a:off x="-33757" y="5053068"/>
            <a:ext cx="988263" cy="92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080" y="119449"/>
            <a:ext cx="10511481" cy="16434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проектах и радикальных инновациях обычно применяют проектную схему управления, т.е. внутри фирмы создается ее копия уменьшенного размера и функциональные подразделения этой новой структуры представляют собой проектную команду. В проектной структуре для решения конкретной задачи создается специальная рабочая группа, которая после завершения работы над проектом распускается (рис. 3.2).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1" y="1689356"/>
            <a:ext cx="7010401" cy="5110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06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163" y="73111"/>
            <a:ext cx="10860216" cy="66421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реализуется принцип единоначалия, так как все члены команды полностью ориентированы на проект и подчинены его руководителю;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длительность реализации проекта формирует командный дух и расставляет приоритеты в распределении ресурсов. </a:t>
            </a:r>
          </a:p>
          <a:p>
            <a:pPr marL="0" indent="0" algn="ctr">
              <a:buNone/>
            </a:pP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своеобразных подразделений внутри проектной команды приводит к дублированию функций, перерасходу ресурсов и времени;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отсутствие гибкости в развитии и реорганизации команды.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Весьма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организационным механизмом может быть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крупной компанией небольших инновационных фирм, находящихся в кругу интересов данной компании. Крупная компания осуществляет большие единовременные затраты, но сокращает срок выхода с новым продуктом на рынок, при этом имеет место синергетический эффект от объединения инновационных достижений этих компаний. </a:t>
            </a:r>
          </a:p>
          <a:p>
            <a:pPr marL="0" indent="0" algn="just"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Рыночная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организация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дополняющий поглощение механизм установления тесных связей между крупной компанией и малыми инновационными фирмами.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Сочетание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поглощения и рыночной инновационной организации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веерную организацию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ИД.</a:t>
            </a:r>
          </a:p>
          <a:p>
            <a:pPr marL="0" indent="0" algn="just"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Выделение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организационный механизм, предполагающий создание самостоятельных инновационных компаний, ранее бывших частью целостных производственных образований.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целесообразно осуществлять, когда образуется новое направление деятельности, не связанное с основной специализацией компании, отвлекающее на себя ресурсы.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8" descr="жест о'кей показа человека 3d с зеленым цветом плюс подписывает сверх белую  предпосылку Иллюстрация штока - иллюстрации насчитывающей кей, подписывает:  32812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19" y="362045"/>
            <a:ext cx="1220951" cy="1220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94" t="2403" r="47688" b="53513"/>
          <a:stretch/>
        </p:blipFill>
        <p:spPr>
          <a:xfrm>
            <a:off x="-25801" y="2015452"/>
            <a:ext cx="1038634" cy="97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43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0500"/>
            <a:ext cx="11023600" cy="63246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Венчурный инновационный бизнес </a:t>
            </a: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Термин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«венчурный капитал» (с англ. – рисковое предприятие или начинание). Рисковый бизнес представлен двумя основными видами хозяйствующих субъектов: независимые малые инновационные фирмы и предоставляющие им капитал финансовые учреждения.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Модель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венчурного бизнеса имеет ряд характерных отличий от других более распространенных механизмов финансирования: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разделение финансового риска между предпринимателем и инвесторами;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активное участие инвесторов в управлении проектами на всех этапах их осуществления;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ориентация инвесторов на новые перспективные направления науки и техники.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мотивом для рискового финансирования являются солидные размеры вознаграждения – это одновременно и плата за риск и за высокие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инвесторов,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сумевших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распознать и вовремя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проекты.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54" y="3890783"/>
            <a:ext cx="5184517" cy="296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72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12" y="715117"/>
            <a:ext cx="6659262" cy="39420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Уровень риска может быть существенно снижен на основе рационального выбора форм организации инвестиционного процесса.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Простейшая форма организации допускает прямое инвестирование. Оно связано с максимальным риском и максимальной отдачей в случае удачи: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Диверсификация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инвестора между проектами: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практика из каждых 10 проектов: 4 – 5 оканчиваются полной неудачей, 3 – 4 приводят к появлению жизнеспособных проектов не приносящих высокой прибыли, 1 – 2 имеют блестящий результат.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Ипотечные риски заемщиков и банков в России в 2020 г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25" y="855958"/>
            <a:ext cx="4664675" cy="3109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1312" y="4514725"/>
            <a:ext cx="108739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инвестирование предпринимательских проектов. Это позволяет снизить сумму, которой рискует каждый инвестор и создает общую заинтересованность в проекте, обеспечивает синергию от объединения специальных знаний, деловых связей и управленческого опыта.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фонда венчурного капитала. Их участники получают прибыль и несут убытки пропорционально вложенным средствам. В США в разное время насчитывалось до 600 подобных фондов, это более 75% американского рискового капитала.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5399" y="65993"/>
            <a:ext cx="9157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снижению инвестиционных рисков: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900" y="152400"/>
            <a:ext cx="11201400" cy="65405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Инновационная деятельность, ее виды. Понятие организации инноваций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модельному закону, инновационная деятельность обеспечивает создание и реализацию (введение в гражданский оборот) новшеств (новаций) и получение на их основе практического результата (нововведения) в виде новой продукции (товара, услуги), нового способа производства (технологии), а также реализованных на практике решений (мер) организационного, производственно-технического, социально-экономического и другого характера, оказывающих позитивное влияние на сферу производства, общественные отношения и сферу управления обществом.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закону «О науке и государственной научно-технической политике», инновационная деятельность включает научную, технологическую, организационную, финансовую и коммерческую деятельность, направлена на реализацию инновационных проектов, а также на создание инновационной инфраструктуры и обеспечение ее деятельности.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03" y="3935940"/>
            <a:ext cx="4955917" cy="2922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99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88900"/>
            <a:ext cx="11028377" cy="6654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Другим направлением снижения рисков является экспертиза при отборе предпринимательских инновационных проектов.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определяющим отношения между инвестором и предпринимателем является бизнес-план. Предприниматель должен обосновать состоятельность выдвинутой идеи, рентабельность капиталовложений, возможность получения прибыли.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опроса, выполненного для конгресса США, средний американский венчурный фонд получал за год около 470 предложений от предпринимателей, т.е. больше 1 инновационного проекта в день. По тем же исследованиям только 1 из 300 оказывается экономически выгодным.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Упрощенная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отбора предпринимательских проектов: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анализ поступивших предложений;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короткая проверка и сопоставление предложений;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встреча с автором отобранных предложений;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встречное предложение по условиям участия инвестора;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взаимоприемлемых условий;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дополнительной информации по проекту;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встреча для подготовки соглашения;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соглашения об участии инвестора в реализации проекта.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Снижение рисков на стадии создания новой инновационной фирмы и подбора персонала для реализации выбранного проекта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Снижение рисков на разных стадиях реализации инновационного проекта.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особенностей венчурного финансирования поэтапное финансирование инновационного проекта. Основная часть рисковых капиталовложений обычно приходится на более поздние этапы инновационного проекта. В настоящее время в США и Западной Европе удельный вес рискового инвестирования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достартовом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этапе составляет 2 – 5%, в то время как на более поздних стадиях – до 70%. Это свидетельствует о том, что среди профессиональных инвесторов фактор риска превалирует над фактором увеличения прибыли и разрыв между ними имеет тенденцию к увеличению.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903" b="9630"/>
          <a:stretch/>
        </p:blipFill>
        <p:spPr>
          <a:xfrm>
            <a:off x="8337601" y="2084173"/>
            <a:ext cx="3386471" cy="213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02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400"/>
            <a:ext cx="11163300" cy="43866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методам государственного регулирования венчурного бизнеса можно отнести: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освенные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налогообложения инвесторов;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системы защиты интеллектуальной собственности, которая является единственным капиталом фирм на ранних стадиях их развития;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ликвидности рисковых капиталовложений на основе развития рынка капиталов, путем создания специальных бирж для торговли ценными бумагами новых фирм, которые не могут получить доступа на традиционные фондовые биржи из-за отсутствия финансовой истории (IPO, NASDAQ);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предпринимателей, консультирование, распространение информации о перспективных проектах.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в венчурных фондах или выделение средств малым фирмам напрямую;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финансовых стимулов (гарантий) инвесторам венчурных фондов.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Регулирование рынка криптовалют в Украине: кому это нужно? - 05.08.2018 -  LetKnow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3"/>
          <a:stretch/>
        </p:blipFill>
        <p:spPr bwMode="auto">
          <a:xfrm>
            <a:off x="3879077" y="4539049"/>
            <a:ext cx="4556469" cy="241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8306" y="169563"/>
            <a:ext cx="10062862" cy="655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</a:t>
            </a:r>
            <a:r>
              <a:rPr lang="ru-RU" sz="2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самоконтроля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понятиям «инновационная деятельность» и «инновационная инфраструктура».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формы инновационного управления вам известны?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инновационной деятельности.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эффективной организации инновационного процесса.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под рисковыми подразделениями компаний?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сущность венчурного бизнеса?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технопарковые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организационные формы инновационной деятельности. Опишите их роль в создании инноваций на федеральном уровне.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изменения принимают крупные и мелкие фирмы при освоении новой продукции?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 проектной и матричной структур управления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инновациями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70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422" y="2176849"/>
            <a:ext cx="8340810" cy="14859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886" y="131462"/>
            <a:ext cx="10678984" cy="67265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инновационной деятельности относятся следующие виды деятельности: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изобретательская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рационализаторская деятельность, связанная с созданием новшеств, улучшением потребительских свойств и технических характеристик товаров (услуг) и (или) способов (технологий) их производства;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производство и распространение инновационной продукции;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идей и научных знаний в сфере управления обществом, способствующих улучшению социальных условий и качества жизни, развитию образования, охране природы, здоровья, обеспечению безопасности граждан;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проектных, изыскательских, опытно-конструкторских и технологических работ, связанных с созданием и освоением производства инновационной продукции (товаров, услуг);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инжиниринговая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– комплекс работ и услуг, связанных с разработкой и реализацией инновационного проекта, осуществлением технологического переоснащения и подготовки производства, организацией сервисного сопровождения и обслуживания инновационного продукта; </a:t>
            </a:r>
          </a:p>
          <a:p>
            <a:pPr algn="just"/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патентоведческие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оценочная деятельность и экспертиза, выполнение иных работ и услуг, связанных с коммерциализацией интеллектуальной собственности и передачей технологий;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консультационное обслуживание, подготовка кадров и персонала для обеспечения инновационной деятельности;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маркетинговых исследований и осуществление мероприятий, связанных с организацией рынков сбыта инновационной продукции (товаров, услуг);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испытаний, связанных с сертификацией и стандартизацией инновационной продукции (товаров, услуг);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инновационной деятельности и распространение научно-технической информации о достижениях в области инновационной деятельности;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обслуживание биржевой деятельности, брокерская деятельность, связанная с осуществлением сделок в области трансфера (передачи) технологий;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и лизинговой деятельности, направленной на создание, производство и распространение новшеств и нововведений.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9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1878" y="65902"/>
            <a:ext cx="8374792" cy="679209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 на предприятии означает обеспечение и координацию всех видов деятельности, которые имеют важное значение для успешной реализации любых инновационных проектов и стратегии предприятия. Организацию инноваций следует понимать как процесс упорядочения инновационной деятельности на предприятии.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инновационного процесса требуют согласованной работы служб маркетинга, конструкторско-технологических подразделений, служб подготовки производства, производственных подразделений, сбытовиков и службы сервиса. У каждого подразделения есть свои задачи в этой сфере, четкая координация их работы является залогом успеха предприятия на рынке.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Особенности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инновационной деятельности на предприятии: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отсутствие жесткой зависимости между затратами и результатами;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высокий уровень риска;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сложность управления.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Иннов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652"/>
            <a:ext cx="3616703" cy="4882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7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602" y="107092"/>
            <a:ext cx="8735197" cy="67509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тем практикой выработаны принципы построения и совершенствования организации инновационной деятельности предприятия: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целей, функций и задач и вторичность органов (подразделений) их решающих;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и кооперация труда, а также целесообразный уровень специализации подразделений и отдельных исполнителей;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иерархичность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структурных подразделений, реализующих инновационные процессы минимально возможным числом уровней иерархии;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управляемости;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подразделений и специалистов, не создающих и не перерабатывающих информацию, а лишь транслирующих ее сверху-вниз, снизу-вверх, а также по горизонтали;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двойного подчинения подразделений;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 подразделений в соответствии с объемом решаемых задач;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 на гибкость и быстроту перестройки при изменении целей и задач.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Technology Innovation, Space Innovation And Development Center,  electronics, text png | PNGEg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r="47328" b="11326"/>
          <a:stretch/>
        </p:blipFill>
        <p:spPr bwMode="auto">
          <a:xfrm>
            <a:off x="9403512" y="939115"/>
            <a:ext cx="2788488" cy="2875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3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6586" y="248165"/>
            <a:ext cx="6763608" cy="6523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инновационной деятельности являются: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юридические лица, создающие и реализующие инновации;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и местного самоуправления и уполномоченные ими организации, участвующие в формировании и реализации государственной инновационной политики и в регулировании инновационной деятельности;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инновационной инфраструктуры, обеспечивающие инновационную деятельность;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их объединения, профессиональные саморегулируемые организации, защищающие интересы производителей и потребителей инновационной продукции.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 могут выполнять функции заказчиков и (или) исполнителей инновационных программ и проектов, а также организаций, обслуживающих инновационный процесс и содействующих разработке, освоению производства и распространению инновационной продукции (товаров, услуг).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16709" cy="323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Технология High tech Building Resource, технология, компьютерная сеть,  электроника, инновации png | PNGW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t="7179" r="25630" b="7373"/>
          <a:stretch/>
        </p:blipFill>
        <p:spPr bwMode="auto">
          <a:xfrm>
            <a:off x="1392196" y="3204897"/>
            <a:ext cx="3797642" cy="3566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567" y="0"/>
            <a:ext cx="11252200" cy="5189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Организационные формы инновационной деятельности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охватывает все виды деятельности предприятия – от маркетинга и научных исследований до реализации, эксплуатации и утилизации нового товара, что позволяет различным предприятиям и предпринимательским структурам занять свое место на рынке инноваций.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Традиционно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фундаментальные исследования проходили в академических и отраслевых институтах, лабораториях РАН, прикладные исследования в НИИ, проектных институтах; НИОКР – в специализированных лабораториях, КБ, опытных производствах; коммерциализация – на предприятиях и фирмах.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 произошли серьезные изменения. Реформирование государственного сектора науки и приватизация отраслевых научных организаций привели к увеличению удельного веса предприятий частной и смешанной форм собственности в структуре научного потенциала.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роль в осуществлении инновационных идей принадлежит объединениям предпринимательских организаций: консорциумам, концернам, финансово-промышленным группам (ФПГ) и другим ассоциациям и союзам юридических лиц. </a:t>
            </a:r>
          </a:p>
        </p:txBody>
      </p:sp>
      <p:pic>
        <p:nvPicPr>
          <p:cNvPr id="4098" name="Picture 2" descr="Перечень - список технопарков России - Российской Федерации (РФ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32" y="4676430"/>
            <a:ext cx="3278659" cy="2181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то будет крупнейший технопарк Европы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97" y="5013797"/>
            <a:ext cx="4399006" cy="1844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121" y="211438"/>
            <a:ext cx="11023600" cy="6477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Консорциум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определить как временное соглашение между банками, предприятиями, компаниями, фирмами, научными центрами для осуществления наукоемких и капиталоемких проектов, в том числе и международных. Это временное объединение, которое прекращает свою деятельность поле выполнения поставленной цели.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сложной структурой является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объединяющий предприятия промышленности транспорта, торговли, банковской сферы. Участники концерна объединяют свои усилия для решения каких-либо конкретных общих целей, в том числе для осуществления наукоемких инновационных проектов. Формирование крупных структур имеет следующие преимущества по сравнению с малыми и средними: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финансовых средств;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многоцелевых исследований (возможность привлечь ученых из разных отраслей);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управленческого опыта и деловых контактов.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менее, как показывает практика, инновационная деятельность крупных и малых предприятий тесно взаимосвязана. 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ФПГ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включает предприятия различных отраслей промышленности, науки, торговли, транспорта, сферы услуг и финансовых учреждений. В отличие от концерна, где предприятия находятся под единым финансовым контролем, в ФПГ предусматривается разделение ответственности и равные права партнеров на основе централизованного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0727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849" y="136610"/>
            <a:ext cx="8600989" cy="6787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небольшим организационным формам можно отнести венчурные фирмы.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Венчурная фирма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рисковая фирма, мелкая или средняя инвестиционная фирма, занятая научными исследованиями, инженерными разработками. Улавливая и финансируя новые идеи, фирма помогает крупным компаниям разрабатывать новейшие направления НТП. Как правило, венчурные фирмы организуются по инициативе небольшой группы научно-технических работников в целях внедрения и коммерциализации новых разработок.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Важное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имеют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формы: инкубаторы, технологические парки,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регионы науки и технологий. 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Бизнес-инкубатор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структура, специализирующаяся на создании благоприятных условий для возникновения и эффективной деятельности малых инновационных организаций. Это достигается предоставлением малой инновационной организации услуг материальных (прежде всего научного оборудования и помещений), информационных, консультационных и др. Инкубатор – это сложный многофункциональный комплекс, предоставляющий широкий спектр инновационных услуг и занимающий одно или несколько зданий. Инновационная фирма покупает или арендует у инкубатора тот или иной набор инновационных услуг, куда обязательно входит аренда помещения на период от 2 до 3 лет, затем инновационная фирма покидает инкубатор и начинает работать самостоятельно. </a:t>
            </a:r>
          </a:p>
        </p:txBody>
      </p:sp>
      <p:pic>
        <p:nvPicPr>
          <p:cNvPr id="5122" name="Picture 2" descr="Венчур – это риск и искусство 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r="15978"/>
          <a:stretch/>
        </p:blipFill>
        <p:spPr bwMode="auto">
          <a:xfrm>
            <a:off x="90616" y="0"/>
            <a:ext cx="3229233" cy="369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Бизнес-инкубатор - что это, виды в России и как выбра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6" t="10120" r="27678" b="5169"/>
          <a:stretch/>
        </p:blipFill>
        <p:spPr bwMode="auto">
          <a:xfrm>
            <a:off x="272073" y="3695959"/>
            <a:ext cx="2503854" cy="3227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70">
      <a:dk1>
        <a:sysClr val="windowText" lastClr="000000"/>
      </a:dk1>
      <a:lt1>
        <a:sysClr val="window" lastClr="FFFFFF"/>
      </a:lt1>
      <a:dk2>
        <a:srgbClr val="191B0E"/>
      </a:dk2>
      <a:lt2>
        <a:srgbClr val="D1DDD1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174</TotalTime>
  <Words>602</Words>
  <Application>Microsoft Office PowerPoint</Application>
  <PresentationFormat>Широкоэкранный</PresentationFormat>
  <Paragraphs>153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Franklin Gothic Book</vt:lpstr>
      <vt:lpstr>Times New Roman</vt:lpstr>
      <vt:lpstr>Wingdings 2</vt:lpstr>
      <vt:lpstr>Crop</vt:lpstr>
      <vt:lpstr>Лекция 3. Организация инновационной деятельности   3.1. Инновационная деятельность, ее виды. Понятие организации инноваций.  3.2. Организационные формы инновационной деятельности.  3.3. Организационная структура инновационного управления.  3.4. Венчурный инновационный бизнес.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3. Организация инновационной деятельности   3.1. Инновационная деятельность, ее виды. Понятие организации инноваций.  3.2. Организационные формы инновационной деятельности.  3.3. Организационная структура инновационного управления.  3.4. Венчурный инновационный бизнес.</dc:title>
  <dc:creator>Ольга О.М.. Воробьева</dc:creator>
  <cp:lastModifiedBy>Алла</cp:lastModifiedBy>
  <cp:revision>30</cp:revision>
  <dcterms:created xsi:type="dcterms:W3CDTF">2020-11-03T05:33:32Z</dcterms:created>
  <dcterms:modified xsi:type="dcterms:W3CDTF">2020-11-03T20:07:02Z</dcterms:modified>
</cp:coreProperties>
</file>