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1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013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2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1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0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239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390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130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193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47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58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96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890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446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89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632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126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947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FFB28295-C498-407B-BDE1-3615CB903E1B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2D2102E-D868-476A-83E3-9A7412C3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904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ru-RU" dirty="0" smtClean="0"/>
              <a:t>Проектирование и расчет инженерной инфраструктуры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Профессор</a:t>
            </a:r>
          </a:p>
          <a:p>
            <a:pPr algn="r"/>
            <a:r>
              <a:rPr lang="ru-RU" dirty="0" smtClean="0"/>
              <a:t>Мажайский </a:t>
            </a:r>
            <a:r>
              <a:rPr lang="ru-RU" dirty="0" err="1" smtClean="0"/>
              <a:t>юрий</a:t>
            </a:r>
            <a:r>
              <a:rPr lang="ru-RU" dirty="0" smtClean="0"/>
              <a:t> </a:t>
            </a:r>
            <a:r>
              <a:rPr lang="ru-RU" dirty="0" err="1" smtClean="0"/>
              <a:t>анатольевич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905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866" y="1046820"/>
            <a:ext cx="8761413" cy="70696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Водоотведение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9927574" cy="3416300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Канализация – составная часть системы водоснабжения и водоотведения, предназначенная для удаления твёрдых и жидких продуктов жизнедеятельности человека, хозяйственно-бытовых и дождевых сточных вод с целью их очистки от загрязнений и дальнейшей эксплуатации или возвращения в водоём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4189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6602" y="973668"/>
            <a:ext cx="8761413" cy="706964"/>
          </a:xfrm>
        </p:spPr>
        <p:txBody>
          <a:bodyPr/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систем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водоотведения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770" y="2481580"/>
            <a:ext cx="10464022" cy="3416300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По целям и месторасположению систему канализации можно разделить на три больших раздела: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внутренняя канализация – система сбора стоков внутри зданий и сооружений и доставки их в систему наружной канализации;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наружная канализация – система сбора стоков от зданий и сооружений и доставки их к сооружениям очистки либо к месту сброса в водоприёмник;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система очистки стоков.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86524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1386" y="2396236"/>
            <a:ext cx="10671286" cy="3992372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По собираемым стокам канализация подразделяется на: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хозяйственно-фекальную (бытовую) канализацию (обозначение К1);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дождевую канализацию (обозначение К2);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производственную канализацию (обозначение К3).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Хозяйственно-фекальная (бытовая) канализация бывает: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централизованная;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автономная.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79846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8250" y="1010244"/>
            <a:ext cx="8761413" cy="706964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Внутренняя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канализация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460" y="2249932"/>
            <a:ext cx="10565519" cy="4498340"/>
          </a:xfrm>
        </p:spPr>
        <p:txBody>
          <a:bodyPr>
            <a:noAutofit/>
          </a:bodyPr>
          <a:lstStyle/>
          <a:p>
            <a:pPr marL="0" indent="450850" algn="just">
              <a:lnSpc>
                <a:spcPct val="130000"/>
              </a:lnSpc>
              <a:spcBef>
                <a:spcPts val="600"/>
              </a:spcBef>
              <a:buNone/>
            </a:pPr>
            <a:r>
              <a:rPr lang="ru-RU" dirty="0"/>
              <a:t>Внутренняя канализация зданий, как правило, имеет следующие элементы: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  <a:buNone/>
            </a:pPr>
            <a:r>
              <a:rPr lang="ru-RU" b="1" dirty="0"/>
              <a:t>Водоприёмные приборы: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раковины;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мойки;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унитазы;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писсуары;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трапы;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душевые поддоны;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водосборные воронки;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производственное оборудование.</a:t>
            </a:r>
          </a:p>
        </p:txBody>
      </p:sp>
    </p:spTree>
    <p:extLst>
      <p:ext uri="{BB962C8B-B14F-4D97-AF65-F5344CB8AC3E}">
        <p14:creationId xmlns:p14="http://schemas.microsoft.com/office/powerpoint/2010/main" val="423435144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9194" y="2420620"/>
            <a:ext cx="10061686" cy="4284980"/>
          </a:xfrm>
        </p:spPr>
        <p:txBody>
          <a:bodyPr>
            <a:normAutofit lnSpcReduction="10000"/>
          </a:bodyPr>
          <a:lstStyle/>
          <a:p>
            <a:pPr marL="0" lvl="0" indent="450850">
              <a:buNone/>
            </a:pPr>
            <a:r>
              <a:rPr lang="ru-RU" b="1" dirty="0"/>
              <a:t>Система трубопроводов:</a:t>
            </a:r>
          </a:p>
          <a:p>
            <a:pPr marL="0" lvl="0" indent="450850"/>
            <a:r>
              <a:rPr lang="ru-RU" dirty="0"/>
              <a:t>вентиляционные стояки, выводимые на кровлю или вакуумные клапаны;</a:t>
            </a:r>
          </a:p>
          <a:p>
            <a:pPr marL="0" lvl="0" indent="450850"/>
            <a:r>
              <a:rPr lang="ru-RU" dirty="0"/>
              <a:t>подводки и коллекторы – горизонтальные трубопроводы;</a:t>
            </a:r>
          </a:p>
          <a:p>
            <a:pPr marL="0" lvl="0" indent="450850"/>
            <a:r>
              <a:rPr lang="ru-RU" dirty="0"/>
              <a:t>стояки – вертикальные трубопроводы;</a:t>
            </a:r>
          </a:p>
          <a:p>
            <a:pPr marL="0" lvl="0" indent="450850"/>
            <a:r>
              <a:rPr lang="ru-RU" dirty="0"/>
              <a:t>ревизии и прочистки;</a:t>
            </a:r>
          </a:p>
          <a:p>
            <a:pPr marL="0" lvl="0" indent="450850"/>
            <a:r>
              <a:rPr lang="ru-RU" dirty="0"/>
              <a:t>выпуски в наружную канализацию;</a:t>
            </a:r>
          </a:p>
          <a:p>
            <a:pPr marL="0" lvl="0" indent="450850"/>
            <a:r>
              <a:rPr lang="ru-RU" dirty="0"/>
              <a:t>запорная арматура на выпусках;</a:t>
            </a:r>
          </a:p>
          <a:p>
            <a:pPr marL="0" lvl="0" indent="450850"/>
            <a:r>
              <a:rPr lang="ru-RU" dirty="0"/>
              <a:t>звуковая изоляция.</a:t>
            </a:r>
          </a:p>
          <a:p>
            <a:pPr marL="0" lvl="0" indent="450850">
              <a:buNone/>
            </a:pPr>
            <a:r>
              <a:rPr lang="ru-RU" b="1" dirty="0"/>
              <a:t>Дополнительные элементы:</a:t>
            </a:r>
          </a:p>
          <a:p>
            <a:pPr marL="0" lvl="0" indent="450850"/>
            <a:r>
              <a:rPr lang="ru-RU" dirty="0"/>
              <a:t>системы подкачки стоков;</a:t>
            </a:r>
          </a:p>
          <a:p>
            <a:pPr marL="0" lvl="0" indent="450850"/>
            <a:r>
              <a:rPr lang="ru-RU" dirty="0"/>
              <a:t>локальные системы очистки.</a:t>
            </a:r>
          </a:p>
          <a:p>
            <a:pPr marL="0" indent="45085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818036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138" y="985860"/>
            <a:ext cx="8761413" cy="706964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Наружная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канализация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6256" y="2371852"/>
            <a:ext cx="10961759" cy="4163060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60000"/>
              </a:lnSpc>
              <a:buNone/>
            </a:pPr>
            <a:r>
              <a:rPr lang="ru-RU" dirty="0"/>
              <a:t>Наружные канализационные сети, как правило, являются самотёчными, прокладываются с уклоном по ходу стоков, но также существует напорная канализация.</a:t>
            </a:r>
          </a:p>
          <a:p>
            <a:pPr marL="0" indent="450850" algn="just">
              <a:lnSpc>
                <a:spcPct val="160000"/>
              </a:lnSpc>
              <a:buNone/>
            </a:pPr>
            <a:r>
              <a:rPr lang="ru-RU" dirty="0"/>
              <a:t>Наружная канализация может быть организована по следующим системам:</a:t>
            </a:r>
          </a:p>
          <a:p>
            <a:pPr marL="0" lvl="0" indent="450850" algn="just">
              <a:lnSpc>
                <a:spcPct val="160000"/>
              </a:lnSpc>
            </a:pPr>
            <a:r>
              <a:rPr lang="ru-RU" dirty="0"/>
              <a:t>общесплавная – коллекторы принимают и дождевые, и хозяйственно-бытовые стоки;</a:t>
            </a:r>
          </a:p>
          <a:p>
            <a:pPr marL="0" lvl="0" indent="450850" algn="just">
              <a:lnSpc>
                <a:spcPct val="160000"/>
              </a:lnSpc>
            </a:pPr>
            <a:r>
              <a:rPr lang="ru-RU" dirty="0"/>
              <a:t>раздельная – существуют отдельные коллекторы для принятия дождевых и хозяйственно-бытовых стоков;</a:t>
            </a:r>
          </a:p>
          <a:p>
            <a:pPr marL="0" lvl="0" indent="450850" algn="just">
              <a:lnSpc>
                <a:spcPct val="160000"/>
              </a:lnSpc>
            </a:pPr>
            <a:r>
              <a:rPr lang="ru-RU" dirty="0" err="1"/>
              <a:t>полураздельная</a:t>
            </a:r>
            <a:r>
              <a:rPr lang="ru-RU" dirty="0"/>
              <a:t> – сети раздельно собирают дождевые и хозяйственно-бытовые стоки, доставляя их в общесплавной коллектор.</a:t>
            </a:r>
          </a:p>
          <a:p>
            <a:pPr marL="0" indent="450850" algn="just">
              <a:lnSpc>
                <a:spcPct val="16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477833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970" y="2188972"/>
            <a:ext cx="11073622" cy="4669028"/>
          </a:xfrm>
        </p:spPr>
        <p:txBody>
          <a:bodyPr>
            <a:normAutofit fontScale="92500" lnSpcReduction="20000"/>
          </a:bodyPr>
          <a:lstStyle/>
          <a:p>
            <a:pPr marL="0" indent="450850">
              <a:lnSpc>
                <a:spcPct val="140000"/>
              </a:lnSpc>
              <a:spcBef>
                <a:spcPts val="600"/>
              </a:spcBef>
              <a:buNone/>
            </a:pPr>
            <a:r>
              <a:rPr lang="ru-RU" dirty="0"/>
              <a:t>Наружная канализация подразделяется на:</a:t>
            </a:r>
          </a:p>
          <a:p>
            <a:pPr marL="0" lvl="0" indent="450850">
              <a:lnSpc>
                <a:spcPct val="140000"/>
              </a:lnSpc>
              <a:spcBef>
                <a:spcPts val="600"/>
              </a:spcBef>
            </a:pPr>
            <a:r>
              <a:rPr lang="ru-RU" dirty="0" err="1"/>
              <a:t>внутридворовые</a:t>
            </a:r>
            <a:r>
              <a:rPr lang="ru-RU" dirty="0"/>
              <a:t> сети;</a:t>
            </a:r>
          </a:p>
          <a:p>
            <a:pPr marL="0" lvl="0" indent="450850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уличные сети;</a:t>
            </a:r>
          </a:p>
          <a:p>
            <a:pPr marL="0" lvl="0" indent="450850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коллекторы.</a:t>
            </a:r>
          </a:p>
          <a:p>
            <a:pPr marL="0" indent="450850">
              <a:lnSpc>
                <a:spcPct val="140000"/>
              </a:lnSpc>
              <a:spcBef>
                <a:spcPts val="600"/>
              </a:spcBef>
              <a:buNone/>
            </a:pPr>
            <a:r>
              <a:rPr lang="ru-RU" dirty="0"/>
              <a:t>Элементами наружных сетей являются:</a:t>
            </a:r>
          </a:p>
          <a:p>
            <a:pPr marL="0" lvl="0" indent="450850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трубопроводы;</a:t>
            </a:r>
          </a:p>
          <a:p>
            <a:pPr marL="0" lvl="0" indent="450850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колодцы (смотровые, поворотные, </a:t>
            </a:r>
            <a:r>
              <a:rPr lang="ru-RU" dirty="0" err="1"/>
              <a:t>перепадные</a:t>
            </a:r>
            <a:r>
              <a:rPr lang="ru-RU" dirty="0"/>
              <a:t> и так далее). Как правило, снабжены люками c крышками и скобами для спуска в них обслуживающего персонала;</a:t>
            </a:r>
          </a:p>
          <a:p>
            <a:pPr marL="0" lvl="0" indent="450850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насосные станции подкачки;</a:t>
            </a:r>
          </a:p>
          <a:p>
            <a:pPr marL="0" lvl="0" indent="450850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локальные очистные сооружения;</a:t>
            </a:r>
          </a:p>
          <a:p>
            <a:pPr marL="0" lvl="0" indent="450850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септики;</a:t>
            </a:r>
          </a:p>
          <a:p>
            <a:pPr marL="0" lvl="0" indent="450850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выпуски в водоприёмники.</a:t>
            </a:r>
          </a:p>
          <a:p>
            <a:pPr marL="0" indent="450850">
              <a:spcBef>
                <a:spcPts val="600"/>
              </a:spcBef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244702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7018" y="1034628"/>
            <a:ext cx="8761413" cy="70696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Электроснабжение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5712" y="2530348"/>
            <a:ext cx="10669151" cy="3416300"/>
          </a:xfrm>
        </p:spPr>
        <p:txBody>
          <a:bodyPr>
            <a:normAutofit fontScale="92500" lnSpcReduction="10000"/>
          </a:bodyPr>
          <a:lstStyle/>
          <a:p>
            <a:pPr marL="0" indent="450850">
              <a:lnSpc>
                <a:spcPct val="150000"/>
              </a:lnSpc>
              <a:buNone/>
            </a:pPr>
            <a:r>
              <a:rPr lang="ru-RU" dirty="0"/>
              <a:t>Электроэнергетика – отрасль экономики Российской Федерации, включающая в себя комплекс экономических отношений, возникающих в процессе производства (в том числе производства в режиме комбинированной выработки электрической и тепловой энергии), передачи электрической энергии, оперативно-диспетчерского управления в электроэнергетике, сбыта и потребления электрической энергии с использованием производственных и иных имущественных объектов (в том числе входящих в Единую энергетическую систему России), принадлежащих на праве собственности или на ином предусмотренном федеральными законами основании субъектам электроэнергетики или иным лицам.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5686510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562" y="1010244"/>
            <a:ext cx="8761413" cy="706964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Генерация электрической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энергии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002" y="2518156"/>
            <a:ext cx="10805398" cy="4175252"/>
          </a:xfrm>
        </p:spPr>
        <p:txBody>
          <a:bodyPr>
            <a:normAutofit fontScale="92500"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Генерация электроэнергии – это процесс преобразования различных видов энергии в электрическую на индустриальных объектах, называемых электрическими станциями. В настоящее время существуют следующие виды генерации: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b="1" i="1" dirty="0"/>
              <a:t>Тепловая электроэнергетика.</a:t>
            </a:r>
            <a:r>
              <a:rPr lang="ru-RU" dirty="0"/>
              <a:t> В данном случае в электрическую энергию преобразуется тепловая энергия сгорания органических топлив. К тепловой электроэнергетике относятся тепловые электростанции (ТЭС), которые бывают двух основных видов:</a:t>
            </a:r>
          </a:p>
          <a:p>
            <a:pPr marL="0" indent="450850" algn="just">
              <a:lnSpc>
                <a:spcPct val="150000"/>
              </a:lnSpc>
            </a:pPr>
            <a:r>
              <a:rPr lang="ru-RU" i="1" dirty="0"/>
              <a:t>Конденсационные</a:t>
            </a:r>
            <a:r>
              <a:rPr lang="ru-RU" dirty="0"/>
              <a:t> (КЭС, также используется старая аббревиатура ГРЭС);</a:t>
            </a:r>
          </a:p>
          <a:p>
            <a:pPr marL="0" indent="450850" algn="just">
              <a:lnSpc>
                <a:spcPct val="150000"/>
              </a:lnSpc>
            </a:pPr>
            <a:r>
              <a:rPr lang="ru-RU" i="1" dirty="0"/>
              <a:t>Теплофикационные</a:t>
            </a:r>
            <a:r>
              <a:rPr lang="ru-RU" dirty="0"/>
              <a:t> (теплоэлектроцентрали, ТЭЦ). Теплофикацией называется комбинированная выработка электрической и тепловой энергии на одной и той же станции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067332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4538" y="2603500"/>
            <a:ext cx="10268950" cy="3416300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КЭС и ТЭЦ имеют схожие технологические процессы. В обоих случаях имеется котёл, в котором сжигается топливо и за счёт выделяемого тепла нагревается пар под давлением. Далее нагретый пар подаётся в паровую турбину, где его тепловая энергия преобразуется в энергию вращения. Вал турбины вращает ротор электрогенератора – таким образом, энергия вращения преобразуется в электрическую энергию, которая подаётся в сеть. Принципиальным отличием ТЭЦ от КЭС является то, что часть нагретого в котле пара уходит на нужды </a:t>
            </a:r>
            <a:r>
              <a:rPr lang="ru-RU" dirty="0" smtClean="0"/>
              <a:t>теплоснабжения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07759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6058" y="1083396"/>
            <a:ext cx="8761413" cy="70696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220" y="2225548"/>
            <a:ext cx="11406092" cy="4522724"/>
          </a:xfrm>
        </p:spPr>
        <p:txBody>
          <a:bodyPr>
            <a:normAutofit lnSpcReduction="10000"/>
          </a:bodyPr>
          <a:lstStyle/>
          <a:p>
            <a:pPr marL="0" indent="45085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 smtClean="0"/>
              <a:t>Водоснабжение. Классификация </a:t>
            </a:r>
            <a:r>
              <a:rPr lang="ru-RU" dirty="0"/>
              <a:t>систем </a:t>
            </a:r>
            <a:r>
              <a:rPr lang="ru-RU" dirty="0" smtClean="0"/>
              <a:t>водоснабжения.</a:t>
            </a:r>
            <a:endParaRPr lang="ru-RU" dirty="0"/>
          </a:p>
          <a:p>
            <a:pPr marL="0" indent="45085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 smtClean="0"/>
              <a:t>Водоотведение. Классификация </a:t>
            </a:r>
            <a:r>
              <a:rPr lang="ru-RU" dirty="0"/>
              <a:t>систем </a:t>
            </a:r>
            <a:r>
              <a:rPr lang="ru-RU" dirty="0" smtClean="0"/>
              <a:t>водоотведения.</a:t>
            </a:r>
            <a:endParaRPr lang="ru-RU" dirty="0"/>
          </a:p>
          <a:p>
            <a:pPr marL="0" indent="45085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/>
              <a:t>Внутренняя </a:t>
            </a:r>
            <a:r>
              <a:rPr lang="ru-RU" dirty="0" smtClean="0"/>
              <a:t>канализация. Наружная канализация.</a:t>
            </a:r>
            <a:endParaRPr lang="ru-RU" dirty="0"/>
          </a:p>
          <a:p>
            <a:pPr marL="0" indent="45085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 smtClean="0"/>
              <a:t>Электроснабжение. Генерация </a:t>
            </a:r>
            <a:r>
              <a:rPr lang="ru-RU" dirty="0"/>
              <a:t>электрической </a:t>
            </a:r>
            <a:r>
              <a:rPr lang="ru-RU" dirty="0" smtClean="0"/>
              <a:t>энергии. Передача </a:t>
            </a:r>
            <a:r>
              <a:rPr lang="ru-RU" dirty="0"/>
              <a:t>и распределение электрической </a:t>
            </a:r>
            <a:r>
              <a:rPr lang="ru-RU" dirty="0" smtClean="0"/>
              <a:t>энергии.</a:t>
            </a:r>
            <a:endParaRPr lang="ru-RU" dirty="0"/>
          </a:p>
          <a:p>
            <a:pPr marL="0" indent="45085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 smtClean="0"/>
              <a:t>Газоснабжение. Транспортировка газа. </a:t>
            </a:r>
          </a:p>
          <a:p>
            <a:pPr marL="0" indent="45085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 smtClean="0"/>
              <a:t>Классификация </a:t>
            </a:r>
            <a:r>
              <a:rPr lang="ru-RU" dirty="0"/>
              <a:t>систем </a:t>
            </a:r>
            <a:r>
              <a:rPr lang="ru-RU" dirty="0" smtClean="0"/>
              <a:t>теплоснабжения.</a:t>
            </a:r>
            <a:endParaRPr lang="ru-RU" dirty="0"/>
          </a:p>
          <a:p>
            <a:pPr marL="0" indent="45085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/>
              <a:t>Вентиляция и </a:t>
            </a:r>
            <a:r>
              <a:rPr lang="ru-RU" dirty="0" smtClean="0"/>
              <a:t>кондиционирование. Классификация </a:t>
            </a:r>
            <a:r>
              <a:rPr lang="ru-RU" dirty="0"/>
              <a:t>вентиляционных </a:t>
            </a:r>
            <a:r>
              <a:rPr lang="ru-RU" dirty="0" smtClean="0"/>
              <a:t>систем. Типы </a:t>
            </a:r>
            <a:r>
              <a:rPr lang="ru-RU" dirty="0"/>
              <a:t>систем по способу побуждения движения </a:t>
            </a:r>
            <a:r>
              <a:rPr lang="ru-RU" dirty="0" smtClean="0"/>
              <a:t>воздуха. Типы </a:t>
            </a:r>
            <a:r>
              <a:rPr lang="ru-RU" dirty="0"/>
              <a:t>систем по </a:t>
            </a:r>
            <a:r>
              <a:rPr lang="ru-RU" dirty="0" smtClean="0"/>
              <a:t>назначению.</a:t>
            </a:r>
            <a:endParaRPr lang="ru-RU" dirty="0"/>
          </a:p>
          <a:p>
            <a:pPr marL="0" indent="45085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/>
              <a:t>Типы систем по способу организации </a:t>
            </a:r>
            <a:r>
              <a:rPr lang="ru-RU" dirty="0" smtClean="0"/>
              <a:t>воздухообмена. Вентиляционное оборудование.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940806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3578" y="2530348"/>
            <a:ext cx="10512790" cy="3416300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b="1" i="1" dirty="0"/>
              <a:t>Ядерная энергетика.</a:t>
            </a:r>
            <a:r>
              <a:rPr lang="ru-RU" dirty="0"/>
              <a:t> К ней относятся атомные электростанции (АЭС). На практике ядерную энергетику часто считают подвидом тепловой электроэнергетики, так как, в целом, принцип выработки электроэнергии на АЭС тот же, что и на ТЭС. Только в данном случае тепловая энергия выделяется не при сжигании топлива, а при делении атомных ядер в ядерном реакторе. Дальше схема производства электроэнергии ничем принципиально не отличается от </a:t>
            </a:r>
            <a:r>
              <a:rPr lang="ru-RU" dirty="0" smtClean="0"/>
              <a:t>ТЭС.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446934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2346" y="2384044"/>
            <a:ext cx="10512790" cy="4473956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b="1" i="1" dirty="0"/>
              <a:t>Гидроэнергетика.</a:t>
            </a:r>
            <a:r>
              <a:rPr lang="ru-RU" dirty="0"/>
              <a:t> К ней относятся гидроэлектростанции (ГЭС). В гидроэнергетике в электрическую энергию преобразуется кинетическая энергия течения воды. Для этого при помощи плотин на реках искусственно создаётся перепад уровней водяной поверхности (т. н. верхний и нижний бьеф). Вода под действием силы тяжести переливается из верхнего бьефа в нижний по специальным протокам, в которых расположены водяные турбины, лопасти которых раскручиваются водяным потоком. Турбина же вращает ротор электрогенератора. </a:t>
            </a:r>
            <a:endParaRPr lang="ru-RU" dirty="0" smtClean="0"/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В последнее время исследования показали, что мощность морских течений на много порядков превышает мощность всех рек мира. В связи с этим ведётся создание опытных морских гидроэлектростанций.</a:t>
            </a:r>
          </a:p>
          <a:p>
            <a:pPr marL="0" indent="450850" algn="just">
              <a:lnSpc>
                <a:spcPct val="15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18169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970" y="2408428"/>
            <a:ext cx="11329654" cy="4449572"/>
          </a:xfrm>
        </p:spPr>
        <p:txBody>
          <a:bodyPr>
            <a:normAutofit lnSpcReduction="10000"/>
          </a:bodyPr>
          <a:lstStyle/>
          <a:p>
            <a:pPr marL="0" indent="45085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b="1" dirty="0"/>
              <a:t>Альтернативная энергетика.</a:t>
            </a:r>
            <a:r>
              <a:rPr lang="ru-RU" dirty="0"/>
              <a:t> К ней относятся способы генерации электроэнергии, имеющие ряд достоинств по сравнению с «традиционными», но по разным причинам не получившие достаточного распространения. Основными видами альтернативной энергетики являются:</a:t>
            </a:r>
          </a:p>
          <a:p>
            <a:pPr marL="0" indent="45085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b="1" dirty="0"/>
              <a:t>Ветроэнергетика</a:t>
            </a:r>
            <a:r>
              <a:rPr lang="ru-RU" dirty="0"/>
              <a:t> – использование кинетической энергии ветра для получения электроэнергии;</a:t>
            </a:r>
          </a:p>
          <a:p>
            <a:pPr marL="0" indent="45085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b="1" dirty="0"/>
              <a:t>Гелиоэнергетика</a:t>
            </a:r>
            <a:r>
              <a:rPr lang="ru-RU" dirty="0"/>
              <a:t> – получение электрической энергии из энергии солнечных лучей;</a:t>
            </a:r>
          </a:p>
          <a:p>
            <a:pPr marL="0" indent="45085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b="1" dirty="0" smtClean="0"/>
              <a:t>Геотермальная</a:t>
            </a:r>
            <a:r>
              <a:rPr lang="ru-RU" dirty="0" smtClean="0"/>
              <a:t> </a:t>
            </a:r>
            <a:r>
              <a:rPr lang="ru-RU" b="1" dirty="0"/>
              <a:t>энергетика</a:t>
            </a:r>
            <a:r>
              <a:rPr lang="ru-RU" dirty="0"/>
              <a:t> – использование естественного тепла Земли для выработки электрической </a:t>
            </a:r>
            <a:r>
              <a:rPr lang="ru-RU" dirty="0" smtClean="0"/>
              <a:t>энергии</a:t>
            </a:r>
            <a:r>
              <a:rPr lang="ru-RU" dirty="0"/>
              <a:t>;</a:t>
            </a:r>
            <a:endParaRPr lang="ru-RU" dirty="0" smtClean="0"/>
          </a:p>
          <a:p>
            <a:pPr marL="0" indent="45085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b="1" dirty="0"/>
              <a:t>Водородная</a:t>
            </a:r>
            <a:r>
              <a:rPr lang="ru-RU" dirty="0"/>
              <a:t> </a:t>
            </a:r>
            <a:r>
              <a:rPr lang="ru-RU" b="1" dirty="0"/>
              <a:t>энергетика</a:t>
            </a:r>
            <a:r>
              <a:rPr lang="ru-RU" dirty="0"/>
              <a:t> – использование водорода в качестве энергетического </a:t>
            </a:r>
            <a:r>
              <a:rPr lang="ru-RU" dirty="0" smtClean="0"/>
              <a:t>топлива;</a:t>
            </a:r>
          </a:p>
          <a:p>
            <a:pPr marL="0" indent="45085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b="1" dirty="0"/>
              <a:t>Приливная</a:t>
            </a:r>
            <a:r>
              <a:rPr lang="ru-RU" dirty="0"/>
              <a:t> </a:t>
            </a:r>
            <a:r>
              <a:rPr lang="ru-RU" b="1" dirty="0"/>
              <a:t>энергетика</a:t>
            </a:r>
            <a:r>
              <a:rPr lang="ru-RU" dirty="0"/>
              <a:t> использует энергию морских </a:t>
            </a:r>
            <a:r>
              <a:rPr lang="ru-RU" dirty="0" smtClean="0"/>
              <a:t>приливов</a:t>
            </a:r>
            <a:r>
              <a:rPr lang="ru-RU" dirty="0"/>
              <a:t>;</a:t>
            </a:r>
            <a:endParaRPr lang="ru-RU" dirty="0" smtClean="0"/>
          </a:p>
          <a:p>
            <a:pPr marL="0" indent="45085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b="1" dirty="0"/>
              <a:t>Волновая энергетика </a:t>
            </a:r>
            <a:r>
              <a:rPr lang="ru-RU" dirty="0"/>
              <a:t>при внимательном рассмотрении может оказаться наиболее перспективной. Волны представляют собой сконцентрированную энергию того же солнечного излучения и ветра.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7636846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986" y="1046820"/>
            <a:ext cx="9037558" cy="706964"/>
          </a:xfrm>
        </p:spPr>
        <p:txBody>
          <a:bodyPr/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Передача и распределение электрической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энергии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8986" y="2249932"/>
            <a:ext cx="10835878" cy="4486148"/>
          </a:xfrm>
        </p:spPr>
        <p:txBody>
          <a:bodyPr>
            <a:normAutofit fontScale="92500" lnSpcReduction="10000"/>
          </a:bodyPr>
          <a:lstStyle/>
          <a:p>
            <a:pPr marL="0" indent="450850" algn="just">
              <a:lnSpc>
                <a:spcPct val="140000"/>
              </a:lnSpc>
              <a:spcBef>
                <a:spcPts val="600"/>
              </a:spcBef>
              <a:buNone/>
            </a:pPr>
            <a:r>
              <a:rPr lang="ru-RU" dirty="0"/>
              <a:t>Передача электрической энергии от электрических станций до потребителей осуществляется по электрическим сетям. </a:t>
            </a:r>
            <a:r>
              <a:rPr lang="ru-RU" dirty="0" err="1"/>
              <a:t>Электросетевое</a:t>
            </a:r>
            <a:r>
              <a:rPr lang="ru-RU" dirty="0"/>
              <a:t> хозяйство – естественно-монопольный сектор электроэнергетики: потребитель может выбирать, у кого покупать электроэнергию (то есть </a:t>
            </a:r>
            <a:r>
              <a:rPr lang="ru-RU" dirty="0" err="1"/>
              <a:t>энергосбытовую</a:t>
            </a:r>
            <a:r>
              <a:rPr lang="ru-RU" dirty="0"/>
              <a:t> компанию), </a:t>
            </a:r>
            <a:r>
              <a:rPr lang="ru-RU" dirty="0" err="1"/>
              <a:t>энергосбытовая</a:t>
            </a:r>
            <a:r>
              <a:rPr lang="ru-RU" dirty="0"/>
              <a:t> компания может выбирать среди оптовых поставщиков (производителей электроэнергии), однако сеть, по которой поставляется электроэнергия, как правило, одна, и потребитель технически не </a:t>
            </a:r>
            <a:r>
              <a:rPr lang="ru-RU" dirty="0" smtClean="0"/>
              <a:t>может выбирать электросетевую компанию. </a:t>
            </a:r>
          </a:p>
          <a:p>
            <a:pPr marL="0" indent="450850" algn="just">
              <a:lnSpc>
                <a:spcPct val="140000"/>
              </a:lnSpc>
              <a:spcBef>
                <a:spcPts val="600"/>
              </a:spcBef>
              <a:buNone/>
            </a:pPr>
            <a:r>
              <a:rPr lang="ru-RU" dirty="0"/>
              <a:t>Линии электропередачи представляют собой металлический проводник, по которому проходит электрический ток. </a:t>
            </a:r>
          </a:p>
          <a:p>
            <a:pPr marL="0" indent="450850" algn="just">
              <a:lnSpc>
                <a:spcPct val="140000"/>
              </a:lnSpc>
              <a:spcBef>
                <a:spcPts val="600"/>
              </a:spcBef>
              <a:buNone/>
            </a:pPr>
            <a:r>
              <a:rPr lang="ru-RU" dirty="0"/>
              <a:t>Электроснабжение в подавляющем большинстве случаев – трёхфазное, поэтому линия электропередачи, как правило, состоит из трёх фаз, каждая из которых может включать в себя несколько проводов. Конструктивно линии электропередачи делятся на воздушные и </a:t>
            </a:r>
            <a:r>
              <a:rPr lang="ru-RU" dirty="0" smtClean="0"/>
              <a:t>кабельные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401754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10366486" cy="3416300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i="1" dirty="0"/>
              <a:t>Воздушные линии (ВЛ)</a:t>
            </a:r>
            <a:r>
              <a:rPr lang="ru-RU" dirty="0"/>
              <a:t> подвешены над поверхностью земли на безопасной высоте на специальных сооружениях, называемых опорами. Как правило, провод на воздушной линии не имеет поверхностной изоляции; изоляция имеется в местах крепления к опорам. На воздушных линиях имеются системы </a:t>
            </a:r>
            <a:r>
              <a:rPr lang="ru-RU" dirty="0" err="1"/>
              <a:t>грозозащиты</a:t>
            </a:r>
            <a:r>
              <a:rPr lang="ru-RU" dirty="0"/>
              <a:t>. 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Основным достоинством воздушных линий электропередачи является их относительная дешевизна по сравнению с кабельными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5571541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890" y="2323084"/>
            <a:ext cx="10744438" cy="3943604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30000"/>
              </a:lnSpc>
              <a:spcBef>
                <a:spcPts val="600"/>
              </a:spcBef>
              <a:buNone/>
            </a:pPr>
            <a:r>
              <a:rPr lang="ru-RU" dirty="0"/>
              <a:t>Однако, у воздушных ЛЭП имеется ряд недостатков: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широкая полоса отчуждения: в окрестности ЛЭП запрещено ставить какие-либо сооружения и сажать деревья; при прохождении линии через лес, деревья по всей ширине полосы отчуждения вырубаются;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незащищённость от внешнего воздействия, например, падения деревьев на линию и воровства проводов; несмотря на устройства </a:t>
            </a:r>
            <a:r>
              <a:rPr lang="ru-RU" dirty="0" err="1"/>
              <a:t>грозозащиты</a:t>
            </a:r>
            <a:r>
              <a:rPr lang="ru-RU" dirty="0"/>
              <a:t>, воздушные линии также страдают от ударов молнии. По причине уязвимости, на одной воздушной линии часто оборудуют две цепи: основную и резервную;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эстетическая непривлекательность; это одна из причин практически повсеместного перехода на кабельный способ электропередачи в городской черте.</a:t>
            </a:r>
          </a:p>
          <a:p>
            <a:pPr algn="just">
              <a:lnSpc>
                <a:spcPct val="130000"/>
              </a:lnSpc>
              <a:spcBef>
                <a:spcPts val="60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6119817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354" y="2530348"/>
            <a:ext cx="10890742" cy="4077716"/>
          </a:xfrm>
        </p:spPr>
        <p:txBody>
          <a:bodyPr>
            <a:normAutofit fontScale="92500" lnSpcReduction="10000"/>
          </a:bodyPr>
          <a:lstStyle/>
          <a:p>
            <a:pPr marL="0" indent="450850" algn="just">
              <a:lnSpc>
                <a:spcPct val="170000"/>
              </a:lnSpc>
              <a:buNone/>
            </a:pPr>
            <a:r>
              <a:rPr lang="ru-RU" i="1" dirty="0"/>
              <a:t>Кабельные линии (КЛ)</a:t>
            </a:r>
            <a:r>
              <a:rPr lang="ru-RU" dirty="0"/>
              <a:t> проводятся под землёй. Электрические кабели имеют различную конструкцию, однако можно выявить общие элементы. Сердцевиной кабеля являются три токопроводящие жилы (по числу фаз). Кабели имеют как внешнюю, так и </a:t>
            </a:r>
            <a:r>
              <a:rPr lang="ru-RU" dirty="0" err="1"/>
              <a:t>междужильную</a:t>
            </a:r>
            <a:r>
              <a:rPr lang="ru-RU" dirty="0"/>
              <a:t> изоляцию. Обычно в качестве изолятора выступает трансформаторное масло в жидком виде, или промасленная бумага. Токопроводящая сердцевина кабеля, как правило, защищается стальной бронёй. С внешней стороны кабель покрывается битумом. </a:t>
            </a:r>
            <a:endParaRPr lang="ru-RU" dirty="0" smtClean="0"/>
          </a:p>
          <a:p>
            <a:pPr marL="0" indent="450850" algn="just">
              <a:lnSpc>
                <a:spcPct val="170000"/>
              </a:lnSpc>
              <a:buNone/>
            </a:pPr>
            <a:r>
              <a:rPr lang="ru-RU" dirty="0"/>
              <a:t>Бывают коллекторные и </a:t>
            </a:r>
            <a:r>
              <a:rPr lang="ru-RU" dirty="0" err="1"/>
              <a:t>бесколлекторные</a:t>
            </a:r>
            <a:r>
              <a:rPr lang="ru-RU" dirty="0"/>
              <a:t> кабельные линии. В первом случае кабель прокладывается в подземных бетонных каналах – коллекторах. </a:t>
            </a:r>
          </a:p>
          <a:p>
            <a:pPr marL="0" indent="450850" algn="just">
              <a:lnSpc>
                <a:spcPct val="170000"/>
              </a:lnSpc>
              <a:buNone/>
            </a:pPr>
            <a:r>
              <a:rPr lang="ru-RU" dirty="0" err="1"/>
              <a:t>Бесколлекторные</a:t>
            </a:r>
            <a:r>
              <a:rPr lang="ru-RU" dirty="0"/>
              <a:t> кабельные линии прокладываются непосредственно в грунте. </a:t>
            </a:r>
          </a:p>
          <a:p>
            <a:pPr marL="0" indent="450850" algn="just">
              <a:lnSpc>
                <a:spcPct val="170000"/>
              </a:lnSpc>
              <a:buNone/>
            </a:pPr>
            <a:endParaRPr lang="ru-RU" dirty="0"/>
          </a:p>
          <a:p>
            <a:pPr marL="0" indent="450850" algn="just">
              <a:lnSpc>
                <a:spcPct val="17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09012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8522" y="985860"/>
            <a:ext cx="8761413" cy="70696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Газоснабжение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9136" y="2481580"/>
            <a:ext cx="10730111" cy="3943604"/>
          </a:xfrm>
        </p:spPr>
        <p:txBody>
          <a:bodyPr>
            <a:normAutofit fontScale="92500"/>
          </a:bodyPr>
          <a:lstStyle/>
          <a:p>
            <a:pPr marL="0" indent="450850" algn="just">
              <a:lnSpc>
                <a:spcPct val="160000"/>
              </a:lnSpc>
              <a:spcBef>
                <a:spcPts val="600"/>
              </a:spcBef>
              <a:buNone/>
            </a:pPr>
            <a:r>
              <a:rPr lang="ru-RU" dirty="0"/>
              <a:t>Газоснабжение – организованная подача и распределение газового топлива для нужд народного хозяйства.</a:t>
            </a:r>
          </a:p>
          <a:p>
            <a:pPr marL="0" indent="450850" algn="just">
              <a:lnSpc>
                <a:spcPct val="160000"/>
              </a:lnSpc>
              <a:spcBef>
                <a:spcPts val="600"/>
              </a:spcBef>
              <a:buNone/>
            </a:pPr>
            <a:r>
              <a:rPr lang="ru-RU" dirty="0"/>
              <a:t>Газовое топливо применяется:</a:t>
            </a:r>
          </a:p>
          <a:p>
            <a:pPr marL="0" lvl="0" indent="450850" algn="just">
              <a:lnSpc>
                <a:spcPct val="160000"/>
              </a:lnSpc>
              <a:spcBef>
                <a:spcPts val="600"/>
              </a:spcBef>
            </a:pPr>
            <a:r>
              <a:rPr lang="ru-RU" dirty="0"/>
              <a:t>в коммунальном хозяйстве для приготовления пищи;</a:t>
            </a:r>
          </a:p>
          <a:p>
            <a:pPr marL="0" lvl="0" indent="450850" algn="just">
              <a:lnSpc>
                <a:spcPct val="160000"/>
              </a:lnSpc>
              <a:spcBef>
                <a:spcPts val="600"/>
              </a:spcBef>
            </a:pPr>
            <a:r>
              <a:rPr lang="ru-RU" dirty="0"/>
              <a:t>для технологических нужд предприятий коммунально-бытового обслуживания;</a:t>
            </a:r>
          </a:p>
          <a:p>
            <a:pPr marL="0" lvl="0" indent="450850" algn="just">
              <a:lnSpc>
                <a:spcPct val="160000"/>
              </a:lnSpc>
              <a:spcBef>
                <a:spcPts val="600"/>
              </a:spcBef>
            </a:pPr>
            <a:r>
              <a:rPr lang="ru-RU" dirty="0"/>
              <a:t>для нагревания воды, расходуемой для хозяйственно-бытовых и санитарно-гигиенических целей;</a:t>
            </a:r>
          </a:p>
          <a:p>
            <a:pPr marL="0" lvl="0" indent="450850" algn="just">
              <a:lnSpc>
                <a:spcPct val="160000"/>
              </a:lnSpc>
              <a:spcBef>
                <a:spcPts val="600"/>
              </a:spcBef>
            </a:pPr>
            <a:r>
              <a:rPr lang="ru-RU" dirty="0"/>
              <a:t>для отопления, вентиляции и кондиционирования воздуха жилых и общественных зданий.</a:t>
            </a:r>
          </a:p>
          <a:p>
            <a:pPr algn="just">
              <a:lnSpc>
                <a:spcPct val="160000"/>
              </a:lnSpc>
              <a:spcBef>
                <a:spcPts val="60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820656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0714" y="1071204"/>
            <a:ext cx="8761413" cy="706964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Транспортировка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газа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9882" y="2408428"/>
            <a:ext cx="10317718" cy="3809492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Газ, добытый из скважины, поступает в сепараторы, где от него отделяются твердые и жидкие механические примеси. Далее по промысловым газопроводам газ поступает в коллекторы и промысловые газораспределительные станции, где он очищается в масляных пылеуловителях, осушается, </a:t>
            </a:r>
            <a:r>
              <a:rPr lang="ru-RU" dirty="0" err="1"/>
              <a:t>одорируется</a:t>
            </a:r>
            <a:r>
              <a:rPr lang="ru-RU" dirty="0"/>
              <a:t>; давление газа снижается до расчетного значения, принятого в магистральном газопроводе. Компрессорные станции располагают примерно через 150 км</a:t>
            </a:r>
            <a:r>
              <a:rPr lang="ru-RU" dirty="0" smtClean="0"/>
              <a:t>.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Для возможности проведения ремонтов предусматривают линейную запорную арматуру, которую устанавливают не реже, чем через 25 км.</a:t>
            </a:r>
          </a:p>
          <a:p>
            <a:pPr marL="0" indent="450850" algn="just">
              <a:lnSpc>
                <a:spcPct val="15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8115054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368" y="2298700"/>
            <a:ext cx="10875264" cy="3919220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Для надежности газоснабжения магистральные газопроводы выполняют в две или несколько ниток. Газопровод заканчивается газораспределительной станцией, которая подает газ крупному городу или промышленному узлу. По пути газопровод имеет ответвления, по которым газ поступает к газораспределительным станциям промежуточных потребителей.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 smtClean="0"/>
              <a:t>Для </a:t>
            </a:r>
            <a:r>
              <a:rPr lang="ru-RU" dirty="0"/>
              <a:t>выравнивания сезонной неравномерности потребления газа служат подземные хранилища газа, для которых используются истощенные газовые и нефтяные месторождения, а при их отсутствии – в подземных водоносных пластах.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694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Водоснабжение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9882" y="2591308"/>
            <a:ext cx="10366486" cy="3699764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Водоснабжение – подача поверхностных или подземных вод </a:t>
            </a:r>
            <a:r>
              <a:rPr lang="ru-RU" dirty="0" err="1"/>
              <a:t>водопотребителям</a:t>
            </a:r>
            <a:r>
              <a:rPr lang="ru-RU" dirty="0"/>
              <a:t> в требуемом количестве и в соответствии с целевыми показателями качества воды в водных объектах. Инженерные сооружения, предназначенные для решения задач водоснабжения, называют системой водоснабжения, или водопроводом.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Система водоснабжения должна обеспечивать получение воды из природных источников, ее очистку, если это вызывается требованиями потребителей, и подачу к местам потребления.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4253097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597" y="414528"/>
            <a:ext cx="9964150" cy="45552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58240" y="4931836"/>
            <a:ext cx="9960864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ru-RU" sz="1600" i="1" dirty="0" smtClean="0">
                <a:effectLst/>
                <a:ea typeface="Times New Roman" panose="02020603050405020304" pitchFamily="18" charset="0"/>
              </a:rPr>
              <a:t>Рис. 31. 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Принципиальная схема газотранспортной системы: </a:t>
            </a:r>
            <a:endParaRPr lang="ru-RU" sz="1600" i="1" dirty="0" smtClean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ru-RU" sz="1600" i="0" dirty="0" err="1" smtClean="0">
                <a:effectLst/>
                <a:ea typeface="Times New Roman" panose="02020603050405020304" pitchFamily="18" charset="0"/>
              </a:rPr>
              <a:t>Ск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ru-RU" sz="1600" i="1" dirty="0" smtClean="0">
                <a:effectLst/>
                <a:ea typeface="Times New Roman" panose="02020603050405020304" pitchFamily="18" charset="0"/>
              </a:rPr>
              <a:t>–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скважины, </a:t>
            </a:r>
            <a:r>
              <a:rPr lang="ru-RU" sz="1600" i="0" dirty="0" err="1" smtClean="0">
                <a:effectLst/>
                <a:ea typeface="Times New Roman" panose="02020603050405020304" pitchFamily="18" charset="0"/>
              </a:rPr>
              <a:t>Сеп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ru-RU" sz="1600" i="1" dirty="0" smtClean="0">
                <a:effectLst/>
                <a:ea typeface="Times New Roman" panose="02020603050405020304" pitchFamily="18" charset="0"/>
              </a:rPr>
              <a:t>–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сепараторы, ПГ </a:t>
            </a:r>
            <a:r>
              <a:rPr lang="ru-RU" sz="1600" i="1" dirty="0" smtClean="0">
                <a:effectLst/>
                <a:ea typeface="Times New Roman" panose="02020603050405020304" pitchFamily="18" charset="0"/>
              </a:rPr>
              <a:t>–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промысловые газопроводы, </a:t>
            </a:r>
            <a:endParaRPr lang="ru-RU" sz="1600" i="1" dirty="0" smtClean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ru-RU" sz="1600" i="0" dirty="0" smtClean="0">
                <a:effectLst/>
                <a:ea typeface="Times New Roman" panose="02020603050405020304" pitchFamily="18" charset="0"/>
              </a:rPr>
              <a:t>ПГРС </a:t>
            </a:r>
            <a:r>
              <a:rPr lang="ru-RU" sz="1600" i="1" dirty="0" smtClean="0">
                <a:effectLst/>
                <a:ea typeface="Times New Roman" panose="02020603050405020304" pitchFamily="18" charset="0"/>
              </a:rPr>
              <a:t>–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промысловая газораспределительная станция, МГ </a:t>
            </a:r>
            <a:r>
              <a:rPr lang="ru-RU" sz="1600" i="1" dirty="0" smtClean="0">
                <a:effectLst/>
                <a:ea typeface="Times New Roman" panose="02020603050405020304" pitchFamily="18" charset="0"/>
              </a:rPr>
              <a:t>–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магистральный газопровод, ПКС </a:t>
            </a:r>
            <a:r>
              <a:rPr lang="ru-RU" sz="1600" i="1" dirty="0" smtClean="0">
                <a:effectLst/>
                <a:ea typeface="Times New Roman" panose="02020603050405020304" pitchFamily="18" charset="0"/>
              </a:rPr>
              <a:t>–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промежуточная компрессорная станция, ЛЗА </a:t>
            </a:r>
            <a:r>
              <a:rPr lang="ru-RU" sz="1600" i="1" dirty="0" smtClean="0">
                <a:effectLst/>
                <a:ea typeface="Times New Roman" panose="02020603050405020304" pitchFamily="18" charset="0"/>
              </a:rPr>
              <a:t>–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линейная запорная арматура, ГРС </a:t>
            </a:r>
            <a:r>
              <a:rPr lang="ru-RU" sz="1600" i="1" dirty="0" smtClean="0">
                <a:effectLst/>
                <a:ea typeface="Times New Roman" panose="02020603050405020304" pitchFamily="18" charset="0"/>
              </a:rPr>
              <a:t>–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газораспределительная станция, ПХ </a:t>
            </a:r>
            <a:r>
              <a:rPr lang="ru-RU" sz="1600" i="1" dirty="0" smtClean="0">
                <a:effectLst/>
                <a:ea typeface="Times New Roman" panose="02020603050405020304" pitchFamily="18" charset="0"/>
              </a:rPr>
              <a:t>–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подземное хранилище газа, ПП </a:t>
            </a:r>
            <a:r>
              <a:rPr lang="ru-RU" sz="1600" i="1" dirty="0" smtClean="0">
                <a:effectLst/>
                <a:ea typeface="Times New Roman" panose="02020603050405020304" pitchFamily="18" charset="0"/>
              </a:rPr>
              <a:t>–</a:t>
            </a:r>
            <a:r>
              <a:rPr lang="ru-RU" sz="1600" i="0" dirty="0" smtClean="0">
                <a:effectLst/>
                <a:ea typeface="Times New Roman" panose="02020603050405020304" pitchFamily="18" charset="0"/>
              </a:rPr>
              <a:t> промежуточный потребитель</a:t>
            </a:r>
            <a:endParaRPr lang="ru-RU" sz="1600" i="1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19104" y="195072"/>
            <a:ext cx="1353312" cy="2743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-199179" y="109728"/>
            <a:ext cx="1353312" cy="2743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2731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2634" y="1022436"/>
            <a:ext cx="8761413" cy="70696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Теплоснабжение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2769" y="2542540"/>
            <a:ext cx="10281142" cy="3416300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Теплоснабжение – система обеспечения теплом зданий и сооружений, предназначенная для обеспечения теплового комфорта для находящихся в них людей или для возможности выполнения технологических норм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322563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330" y="1071204"/>
            <a:ext cx="8761413" cy="706964"/>
          </a:xfrm>
        </p:spPr>
        <p:txBody>
          <a:bodyPr/>
          <a:lstStyle/>
          <a:p>
            <a:pPr algn="ctr"/>
            <a:r>
              <a:rPr lang="ru-RU" b="1" dirty="0"/>
              <a:t>Классификация систем </a:t>
            </a:r>
            <a:r>
              <a:rPr lang="ru-RU" b="1" dirty="0" smtClean="0"/>
              <a:t>теплоснабжения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4481" y="2481580"/>
            <a:ext cx="10025110" cy="4150868"/>
          </a:xfrm>
        </p:spPr>
        <p:txBody>
          <a:bodyPr>
            <a:normAutofit fontScale="92500" lnSpcReduction="10000"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По месту выработки теплоты системы теплоснабжения делятся на: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централизованные (источник производства тепловой энергии работает на теплоснабжение группы зданий и связан транспортными устройствами с приборами потребления тепла);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местные (потребитель и источник теплоснабжения находятся в одном помещении или в непосредственной близости).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По роду теплоносителя в системе: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водяные;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паровые.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003958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0426" y="2298700"/>
            <a:ext cx="10634710" cy="3416300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По способу подключения системы отопления к системе теплоснабжения: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зависимые (теплоноситель, нагреваемый в </a:t>
            </a:r>
            <a:r>
              <a:rPr lang="ru-RU" dirty="0" err="1"/>
              <a:t>теплогенераторе</a:t>
            </a:r>
            <a:r>
              <a:rPr lang="ru-RU" dirty="0"/>
              <a:t> и транспортируемый по тепловым сетям, поступает непосредственно в </a:t>
            </a:r>
            <a:r>
              <a:rPr lang="ru-RU" dirty="0" err="1"/>
              <a:t>теплопотребляющие</a:t>
            </a:r>
            <a:r>
              <a:rPr lang="ru-RU" dirty="0"/>
              <a:t> приборы);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независимые (теплоноситель, циркулирующий по тепловым сетям, в теплообменнике нагревает теплоноситель, циркулирующий в системе отопления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3676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714" y="115824"/>
            <a:ext cx="8116222" cy="55961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24160" y="1146048"/>
            <a:ext cx="1353312" cy="2743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00816" y="0"/>
            <a:ext cx="1353312" cy="2743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-48768" y="170688"/>
            <a:ext cx="1353312" cy="2743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77549" y="5711952"/>
            <a:ext cx="8116222" cy="870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i="1" dirty="0" smtClean="0">
                <a:effectLst/>
                <a:ea typeface="Times New Roman" panose="02020603050405020304" pitchFamily="18" charset="0"/>
              </a:rPr>
              <a:t>Рис. 32. </a:t>
            </a:r>
            <a:r>
              <a:rPr lang="ru-RU" i="0" dirty="0" smtClean="0">
                <a:effectLst/>
                <a:ea typeface="Times New Roman" panose="02020603050405020304" pitchFamily="18" charset="0"/>
              </a:rPr>
              <a:t>Принципиальные схемы систем теплоснабжения по способу подключения к ним систем отопления</a:t>
            </a:r>
            <a:endParaRPr lang="ru-RU" i="1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27665" y="1146048"/>
            <a:ext cx="765358" cy="2743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668859" y="170688"/>
            <a:ext cx="765358" cy="2743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50356" y="246888"/>
            <a:ext cx="765358" cy="2743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62281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10183606" cy="3638804"/>
          </a:xfrm>
        </p:spPr>
        <p:txBody>
          <a:bodyPr/>
          <a:lstStyle/>
          <a:p>
            <a:pPr marL="0" indent="536575" algn="just">
              <a:lnSpc>
                <a:spcPct val="150000"/>
              </a:lnSpc>
              <a:buNone/>
            </a:pPr>
            <a:r>
              <a:rPr lang="ru-RU" dirty="0"/>
              <a:t>По способу присоединения системы горячего водоснабжения к системе теплоснабжения:</a:t>
            </a:r>
          </a:p>
          <a:p>
            <a:pPr marL="0" lvl="0" indent="536575" algn="just">
              <a:lnSpc>
                <a:spcPct val="150000"/>
              </a:lnSpc>
            </a:pPr>
            <a:r>
              <a:rPr lang="ru-RU" dirty="0"/>
              <a:t>закрытая (вода на горячее водоснабжение забирается из водопровода и нагревается в теплообменнике сетевой водой);</a:t>
            </a:r>
          </a:p>
          <a:p>
            <a:pPr marL="0" lvl="0" indent="536575" algn="just">
              <a:lnSpc>
                <a:spcPct val="150000"/>
              </a:lnSpc>
            </a:pPr>
            <a:r>
              <a:rPr lang="ru-RU" dirty="0"/>
              <a:t>открытая (вода на горячее водоснабжение забирается непосредственно из тепловой сети).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188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098" y="998052"/>
            <a:ext cx="8761413" cy="706964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Вентиляция 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кондиционирование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7153" y="2432812"/>
            <a:ext cx="10037302" cy="3416300"/>
          </a:xfrm>
        </p:spPr>
        <p:txBody>
          <a:bodyPr>
            <a:normAutofit fontScale="92500"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Вентиляция – процесс удаления отработанного воздуха из помещения и замена его наружным. В необходимых случаях при этом проводится: кондиционирование воздуха, фильтрация, подогрев или охлаждение, увлажнение или осушение, ионизация и т. д. Вентиляция обеспечивает санитарно-гигиенические условия (температуру, относительную влажность, скорость движения воздуха и чистоту воздуха) воздушной среды в помещении, благоприятные для здоровья и самочувствия человека, отвечающие требованиям санитарных норм, технологических процессов, строительных конструкций зданий, технологий хранения и т. 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333287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9754" y="1095588"/>
            <a:ext cx="8761413" cy="706964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вентиляционных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080" y="2396236"/>
            <a:ext cx="10602095" cy="4358132"/>
          </a:xfrm>
        </p:spPr>
        <p:txBody>
          <a:bodyPr>
            <a:noAutofit/>
          </a:bodyPr>
          <a:lstStyle/>
          <a:p>
            <a:pPr marL="0" indent="450850" algn="just">
              <a:lnSpc>
                <a:spcPct val="140000"/>
              </a:lnSpc>
              <a:spcBef>
                <a:spcPts val="600"/>
              </a:spcBef>
              <a:buNone/>
            </a:pPr>
            <a:r>
              <a:rPr lang="ru-RU" dirty="0"/>
              <a:t>Вентиляционная система – совокупность устройств для обработки, транспортирования, подачи и удаления воздуха. Системы вентиляции классифицируются по следующим признакам:</a:t>
            </a:r>
          </a:p>
          <a:p>
            <a:pPr marL="0" lvl="0" indent="450850" algn="just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по способу создания давления и перемещения воздуха: с естественным и искусственным (механическим) побуждением;</a:t>
            </a:r>
          </a:p>
          <a:p>
            <a:pPr marL="0" lvl="0" indent="450850" algn="just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по назначению: приточные и вытяжные;</a:t>
            </a:r>
          </a:p>
          <a:p>
            <a:pPr marL="0" lvl="0" indent="450850" algn="just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по способу организации воздухообмена: </a:t>
            </a:r>
            <a:r>
              <a:rPr lang="ru-RU" dirty="0" err="1"/>
              <a:t>общеобменные</a:t>
            </a:r>
            <a:r>
              <a:rPr lang="ru-RU" dirty="0"/>
              <a:t>, местные, аварийные, </a:t>
            </a:r>
            <a:r>
              <a:rPr lang="ru-RU" dirty="0" err="1"/>
              <a:t>противодымные</a:t>
            </a:r>
            <a:r>
              <a:rPr lang="ru-RU" dirty="0"/>
              <a:t>;</a:t>
            </a:r>
          </a:p>
          <a:p>
            <a:pPr marL="0" lvl="0" indent="450850" algn="just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по конструктивному исполнению: канальные и </a:t>
            </a:r>
            <a:r>
              <a:rPr lang="ru-RU" dirty="0" err="1"/>
              <a:t>бесканальные</a:t>
            </a:r>
            <a:r>
              <a:rPr lang="ru-RU" dirty="0"/>
              <a:t>;</a:t>
            </a:r>
          </a:p>
          <a:p>
            <a:pPr marL="0" lvl="0" indent="450850" algn="just">
              <a:lnSpc>
                <a:spcPct val="140000"/>
              </a:lnSpc>
              <a:spcBef>
                <a:spcPts val="600"/>
              </a:spcBef>
            </a:pPr>
            <a:r>
              <a:rPr lang="ru-RU" dirty="0"/>
              <a:t>по количеству воздуха на человека в час. </a:t>
            </a:r>
          </a:p>
        </p:txBody>
      </p:sp>
    </p:spTree>
    <p:extLst>
      <p:ext uri="{BB962C8B-B14F-4D97-AF65-F5344CB8AC3E}">
        <p14:creationId xmlns:p14="http://schemas.microsoft.com/office/powerpoint/2010/main" val="2171642415"/>
      </p:ext>
    </p:ext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8794" y="1010244"/>
            <a:ext cx="8761413" cy="706964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систем по способу побуждения движения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082" y="2505964"/>
            <a:ext cx="10988278" cy="4077716"/>
          </a:xfrm>
        </p:spPr>
        <p:txBody>
          <a:bodyPr>
            <a:normAutofit fontScale="92500" lnSpcReduction="20000"/>
          </a:bodyPr>
          <a:lstStyle/>
          <a:p>
            <a:pPr marL="0" lvl="0" indent="450850" algn="just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/>
              <a:t>Естественная вентиляция</a:t>
            </a:r>
            <a:endParaRPr lang="ru-RU" dirty="0"/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При естественной вентиляции воздухообмен осуществляется из-за разницы давления снаружи и внутри здания.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Под неорганизованной естественной системой вентиляции понимается воздухообмен в помещении, происходящий за счет разности давлений внутреннего и наружного воздуха и действий ветра через </a:t>
            </a:r>
            <a:r>
              <a:rPr lang="ru-RU" dirty="0" err="1"/>
              <a:t>неплотности</a:t>
            </a:r>
            <a:r>
              <a:rPr lang="ru-RU" dirty="0"/>
              <a:t> ограждающих конструкций, а также при открывании форточек, фрамуг и дверей.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Организованной естественной вентиляцией называется воздухообмен, происходящий за счет разности давлений внутреннего и наружного воздуха, но через специально устроенные приточные и вытяжные проемы, степень открытия которых регулируется.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7577043"/>
      </p:ext>
    </p:extLst>
  </p:cSld>
  <p:clrMapOvr>
    <a:masterClrMapping/>
  </p:clrMapOvr>
  <p:transition spd="slow">
    <p:wip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1386" y="2493772"/>
            <a:ext cx="10598134" cy="4004564"/>
          </a:xfrm>
        </p:spPr>
        <p:txBody>
          <a:bodyPr>
            <a:normAutofit/>
          </a:bodyPr>
          <a:lstStyle/>
          <a:p>
            <a:pPr marL="0" lvl="0" indent="450850" algn="just">
              <a:lnSpc>
                <a:spcPct val="140000"/>
              </a:lnSpc>
              <a:spcBef>
                <a:spcPts val="600"/>
              </a:spcBef>
              <a:buFont typeface="+mj-lt"/>
              <a:buAutoNum type="arabicPeriod" startAt="2"/>
            </a:pPr>
            <a:r>
              <a:rPr lang="ru-RU" b="1" i="1" dirty="0"/>
              <a:t>Механическая вентиляция</a:t>
            </a:r>
            <a:endParaRPr lang="ru-RU" dirty="0"/>
          </a:p>
          <a:p>
            <a:pPr marL="0" indent="450850" algn="just">
              <a:lnSpc>
                <a:spcPct val="140000"/>
              </a:lnSpc>
              <a:spcBef>
                <a:spcPts val="600"/>
              </a:spcBef>
              <a:buNone/>
            </a:pPr>
            <a:r>
              <a:rPr lang="ru-RU" dirty="0"/>
              <a:t>При механической вентиляции воздухообмен происходит за счет разности давления, создаваемой вентилятором или эжектором. Этот способ вентиляции более эффективен, так как воздух предварительно может быть очищен от пыли и доведен до требуемой температуры и влажности. </a:t>
            </a:r>
          </a:p>
          <a:p>
            <a:pPr marL="0" indent="450850" algn="just">
              <a:lnSpc>
                <a:spcPct val="140000"/>
              </a:lnSpc>
              <a:spcBef>
                <a:spcPts val="600"/>
              </a:spcBef>
              <a:buNone/>
            </a:pPr>
            <a:r>
              <a:rPr lang="ru-RU" dirty="0"/>
              <a:t>При необходимости воздух подвергают различным видам обработки (очистке, нагреванию, увлажнению и т.д.), что практически невозможно в системах естественной вентиляции. Затраты электроэнергии на их работу могут быть довольно большими.</a:t>
            </a:r>
          </a:p>
          <a:p>
            <a:pPr marL="0" indent="450850" algn="just">
              <a:lnSpc>
                <a:spcPct val="140000"/>
              </a:lnSpc>
              <a:spcBef>
                <a:spcPts val="60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18535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082" y="2432812"/>
            <a:ext cx="10683478" cy="4272788"/>
          </a:xfrm>
        </p:spPr>
        <p:txBody>
          <a:bodyPr>
            <a:normAutofit fontScale="85000" lnSpcReduction="10000"/>
          </a:bodyPr>
          <a:lstStyle/>
          <a:p>
            <a:pPr marL="0" indent="450850" algn="just">
              <a:lnSpc>
                <a:spcPct val="160000"/>
              </a:lnSpc>
              <a:buNone/>
            </a:pPr>
            <a:r>
              <a:rPr lang="ru-RU" dirty="0"/>
              <a:t>Для выполнения этих задач служат следующие сооружения, входящие обычно в состав системы водоснабжения:</a:t>
            </a:r>
          </a:p>
          <a:p>
            <a:pPr marL="0" lvl="0" indent="450850" algn="just">
              <a:lnSpc>
                <a:spcPct val="160000"/>
              </a:lnSpc>
            </a:pPr>
            <a:r>
              <a:rPr lang="ru-RU" dirty="0"/>
              <a:t>водозаборные сооружения, при помощи которых осуществляется прием воды из природных источников;</a:t>
            </a:r>
          </a:p>
          <a:p>
            <a:pPr marL="0" lvl="0" indent="450850" algn="just">
              <a:lnSpc>
                <a:spcPct val="160000"/>
              </a:lnSpc>
            </a:pPr>
            <a:r>
              <a:rPr lang="ru-RU" dirty="0"/>
              <a:t>водоподъемные сооружения, то есть насосные станции, подающие воду к местам ее очистки, хранения или потребления;</a:t>
            </a:r>
          </a:p>
          <a:p>
            <a:pPr marL="0" lvl="0" indent="450850" algn="just">
              <a:lnSpc>
                <a:spcPct val="160000"/>
              </a:lnSpc>
            </a:pPr>
            <a:r>
              <a:rPr lang="ru-RU" dirty="0"/>
              <a:t>сооружения для очистки воды;</a:t>
            </a:r>
          </a:p>
          <a:p>
            <a:pPr marL="0" lvl="0" indent="450850" algn="just">
              <a:lnSpc>
                <a:spcPct val="160000"/>
              </a:lnSpc>
            </a:pPr>
            <a:r>
              <a:rPr lang="ru-RU" dirty="0"/>
              <a:t>водоводы и водопроводные сети, служащие для транспортирования и подачи воды к местам ее потребления;</a:t>
            </a:r>
          </a:p>
          <a:p>
            <a:pPr marL="0" lvl="0" indent="450850" algn="just">
              <a:lnSpc>
                <a:spcPct val="160000"/>
              </a:lnSpc>
            </a:pPr>
            <a:r>
              <a:rPr lang="ru-RU" dirty="0"/>
              <a:t>башни и резервуары, играющие роль регулирующих и запасных емкостей в системе водоснабжения.</a:t>
            </a:r>
          </a:p>
          <a:p>
            <a:pPr algn="just">
              <a:lnSpc>
                <a:spcPct val="16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5420750"/>
      </p:ext>
    </p:extLst>
  </p:cSld>
  <p:clrMapOvr>
    <a:masterClrMapping/>
  </p:clrMapOvr>
  <p:transition spd="slow">
    <p:wip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3178" y="937092"/>
            <a:ext cx="8761413" cy="706964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систем по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назначению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4538" y="2518156"/>
            <a:ext cx="10451830" cy="3724148"/>
          </a:xfrm>
        </p:spPr>
        <p:txBody>
          <a:bodyPr/>
          <a:lstStyle/>
          <a:p>
            <a:pPr marL="0" lvl="0" indent="450850" algn="just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/>
              <a:t>Приточная вентиляция</a:t>
            </a:r>
            <a:endParaRPr lang="ru-RU" dirty="0"/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Приточной системой вентиляции называется система, подающая в помещение определенное количество воздуха, который может подогреваться в зимний период и охлаждаться в летний.</a:t>
            </a:r>
          </a:p>
          <a:p>
            <a:pPr marL="0" lvl="0" indent="450850" algn="just">
              <a:lnSpc>
                <a:spcPct val="150000"/>
              </a:lnSpc>
              <a:buFont typeface="+mj-lt"/>
              <a:buAutoNum type="arabicPeriod" startAt="2"/>
            </a:pPr>
            <a:r>
              <a:rPr lang="ru-RU" b="1" i="1" dirty="0"/>
              <a:t>Вытяжная вентиляция</a:t>
            </a:r>
            <a:endParaRPr lang="ru-RU" dirty="0"/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Вытяжная вентиляция служит для удаления из помещения вредных выделений.</a:t>
            </a:r>
          </a:p>
        </p:txBody>
      </p:sp>
    </p:spTree>
    <p:extLst>
      <p:ext uri="{BB962C8B-B14F-4D97-AF65-F5344CB8AC3E}">
        <p14:creationId xmlns:p14="http://schemas.microsoft.com/office/powerpoint/2010/main" val="1784618288"/>
      </p:ext>
    </p:extLst>
  </p:cSld>
  <p:clrMapOvr>
    <a:masterClrMapping/>
  </p:clrMapOvr>
  <p:transition spd="slow">
    <p:wip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2218" y="888324"/>
            <a:ext cx="8761413" cy="952668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систем по способу организации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воздухообмена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082" y="2384044"/>
            <a:ext cx="10720054" cy="4236212"/>
          </a:xfrm>
        </p:spPr>
        <p:txBody>
          <a:bodyPr>
            <a:normAutofit fontScale="85000" lnSpcReduction="10000"/>
          </a:bodyPr>
          <a:lstStyle/>
          <a:p>
            <a:pPr marL="0" lvl="0" indent="45085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b="1" i="1" dirty="0" err="1"/>
              <a:t>Общеобменная</a:t>
            </a:r>
            <a:r>
              <a:rPr lang="ru-RU" b="1" i="1" dirty="0"/>
              <a:t> система</a:t>
            </a:r>
            <a:endParaRPr lang="ru-RU" dirty="0"/>
          </a:p>
          <a:p>
            <a:pPr marL="0" indent="450850"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ru-RU" dirty="0" err="1"/>
              <a:t>Общеобменная</a:t>
            </a:r>
            <a:r>
              <a:rPr lang="ru-RU" dirty="0"/>
              <a:t> система вентиляции предусматривается для создания одинаковых условий и параметров воздушной среды (температуры, влажности и подвижности воздуха) во всём объёме помещения, главным образом в его рабочей зоне (1,5-2,0 м от пола), когда вредные вещества распространяются по всему объёму помещения и нет возможности (или нет необходимости) их уловить в месте образования.</a:t>
            </a:r>
          </a:p>
          <a:p>
            <a:pPr marL="0" lvl="0" indent="45085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 startAt="2"/>
            </a:pPr>
            <a:r>
              <a:rPr lang="ru-RU" b="1" i="1" dirty="0"/>
              <a:t>Местная вентиляция</a:t>
            </a:r>
            <a:endParaRPr lang="ru-RU" dirty="0"/>
          </a:p>
          <a:p>
            <a:pPr marL="0" indent="450850"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ru-RU" dirty="0"/>
              <a:t>Местной вентиляцией называется такая, при которой воздух подают на определённые места (местная приточная вентиляция) и загрязнённый воздух удаляют только от мест образования вредных выделений (местная вытяжная вентиляция). Местная приточная вентиляция может обеспечивать приток чистого воздуха (предварительно очищенного и подогретого) к определённым местам.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8355204"/>
      </p:ext>
    </p:extLst>
  </p:cSld>
  <p:clrMapOvr>
    <a:masterClrMapping/>
  </p:clrMapOvr>
  <p:transition spd="slow">
    <p:wip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770" y="2359660"/>
            <a:ext cx="10598134" cy="4272788"/>
          </a:xfrm>
        </p:spPr>
        <p:txBody>
          <a:bodyPr>
            <a:normAutofit/>
          </a:bodyPr>
          <a:lstStyle/>
          <a:p>
            <a:pPr marL="0" lvl="0" indent="450850" algn="just">
              <a:lnSpc>
                <a:spcPct val="140000"/>
              </a:lnSpc>
              <a:spcBef>
                <a:spcPts val="600"/>
              </a:spcBef>
              <a:buFont typeface="+mj-lt"/>
              <a:buAutoNum type="arabicPeriod" startAt="3"/>
            </a:pPr>
            <a:r>
              <a:rPr lang="ru-RU" b="1" i="1" dirty="0"/>
              <a:t>Аварийная вентиляция</a:t>
            </a:r>
            <a:endParaRPr lang="ru-RU" dirty="0"/>
          </a:p>
          <a:p>
            <a:pPr marL="0" indent="450850" algn="just">
              <a:lnSpc>
                <a:spcPct val="140000"/>
              </a:lnSpc>
              <a:spcBef>
                <a:spcPts val="600"/>
              </a:spcBef>
              <a:buNone/>
            </a:pPr>
            <a:r>
              <a:rPr lang="ru-RU" dirty="0"/>
              <a:t>Аварийная система вентиляции устанавливается в производственных помещениях, где возможен неожиданный выброс чрезвычайно опасных вредных веществ в количествах, значительно превышающих ПДК, с целью их быстрого удаления.</a:t>
            </a:r>
          </a:p>
          <a:p>
            <a:pPr marL="0" lvl="0" indent="450850" algn="just">
              <a:lnSpc>
                <a:spcPct val="140000"/>
              </a:lnSpc>
              <a:spcBef>
                <a:spcPts val="600"/>
              </a:spcBef>
              <a:buFont typeface="+mj-lt"/>
              <a:buAutoNum type="arabicPeriod" startAt="4"/>
            </a:pPr>
            <a:r>
              <a:rPr lang="ru-RU" b="1" i="1" dirty="0" err="1"/>
              <a:t>Противодымная</a:t>
            </a:r>
            <a:r>
              <a:rPr lang="ru-RU" b="1" i="1" dirty="0"/>
              <a:t> вентиляция</a:t>
            </a:r>
            <a:endParaRPr lang="ru-RU" dirty="0"/>
          </a:p>
          <a:p>
            <a:pPr marL="0" indent="450850" algn="just">
              <a:lnSpc>
                <a:spcPct val="140000"/>
              </a:lnSpc>
              <a:spcBef>
                <a:spcPts val="600"/>
              </a:spcBef>
              <a:buNone/>
            </a:pPr>
            <a:r>
              <a:rPr lang="ru-RU" dirty="0" err="1"/>
              <a:t>Противодымная</a:t>
            </a:r>
            <a:r>
              <a:rPr lang="ru-RU" dirty="0"/>
              <a:t> система вентиляции устанавливается в производственных зданиях, где применяются технологии с повышенной </a:t>
            </a:r>
            <a:r>
              <a:rPr lang="ru-RU" dirty="0" err="1"/>
              <a:t>пожароопасностью</a:t>
            </a:r>
            <a:r>
              <a:rPr lang="ru-RU" dirty="0"/>
              <a:t>, и служит для обеспечения эвакуации людей. С помощью этой системы подается необходимое количество воздуха, препятствующего распространению дыма в помещении. Система работает в начальной стадии пожара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467584"/>
      </p:ext>
    </p:extLst>
  </p:cSld>
  <p:clrMapOvr>
    <a:masterClrMapping/>
  </p:clrMapOvr>
  <p:transition spd="slow">
    <p:wip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370" y="1071204"/>
            <a:ext cx="8761413" cy="706964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Вентиляционное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оборудование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6458" y="2579116"/>
            <a:ext cx="10329910" cy="3416300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Системы вентиляции включают в себя группы самого разнообразного оборудования: прежде всего, это вентиляторы, </a:t>
            </a:r>
            <a:r>
              <a:rPr lang="ru-RU" dirty="0" err="1"/>
              <a:t>вентиляторные</a:t>
            </a:r>
            <a:r>
              <a:rPr lang="ru-RU" dirty="0"/>
              <a:t> агрегаты или вентиляционные установки. Среди дополнительного оборудования – шумоглушители, воздушные фильтры, электрические и водяные воздухонагреватели, регулирующие и воздухораспределительные устройства и пр.</a:t>
            </a:r>
          </a:p>
        </p:txBody>
      </p:sp>
    </p:spTree>
    <p:extLst>
      <p:ext uri="{BB962C8B-B14F-4D97-AF65-F5344CB8AC3E}">
        <p14:creationId xmlns:p14="http://schemas.microsoft.com/office/powerpoint/2010/main" val="1297224074"/>
      </p:ext>
    </p:extLst>
  </p:cSld>
  <p:clrMapOvr>
    <a:masterClrMapping/>
  </p:clrMapOvr>
  <p:transition spd="slow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9194" y="2487493"/>
            <a:ext cx="10500598" cy="2523419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i="1" dirty="0"/>
              <a:t>Вентилятор</a:t>
            </a:r>
            <a:r>
              <a:rPr lang="ru-RU" dirty="0"/>
              <a:t> представляет собой механическое устройство, предназначенное для перемещения воздуха по воздуховодам системы вентиляции. По конструкции и принципу действия вентиляторы делятся на канальные (круглые и прямоугольные), крышные, осевые (аксиальные), центробежные (радиальные) и тангенциальные (диаметральные), батутные и т.д.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7264"/>
      </p:ext>
    </p:extLst>
  </p:cSld>
  <p:clrMapOvr>
    <a:masterClrMapping/>
  </p:clrMapOvr>
  <p:transition spd="slow">
    <p:wip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28" y="241232"/>
            <a:ext cx="3406774" cy="21803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63" y="2999494"/>
            <a:ext cx="2873998" cy="29659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02" y="121920"/>
            <a:ext cx="3890932" cy="3112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864" y="3353978"/>
            <a:ext cx="4161807" cy="31088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234" y="0"/>
            <a:ext cx="4101814" cy="26025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919" y="3136102"/>
            <a:ext cx="3213655" cy="32136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9734" y="2476746"/>
            <a:ext cx="340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Канальный вентилятор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84963" y="5965460"/>
            <a:ext cx="340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Осевой вентилятор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217542" y="3129252"/>
            <a:ext cx="340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Центробежный вентилятор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185735" y="6261334"/>
            <a:ext cx="340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Крышный вентилятор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44335" y="2766770"/>
            <a:ext cx="340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Тангенциальный вентилятор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8644335" y="6261334"/>
            <a:ext cx="340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Батутный вентилятор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215962"/>
      </p:ext>
    </p:extLst>
  </p:cSld>
  <p:clrMapOvr>
    <a:masterClrMapping/>
  </p:clrMapOvr>
  <p:transition spd="slow">
    <p:wip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306" y="2774187"/>
            <a:ext cx="5148310" cy="3614421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b="1" i="1" dirty="0"/>
              <a:t>Осевой</a:t>
            </a:r>
            <a:r>
              <a:rPr lang="ru-RU" i="1" dirty="0"/>
              <a:t> вентилятор</a:t>
            </a:r>
            <a:r>
              <a:rPr lang="ru-RU" dirty="0"/>
              <a:t> представляет собой расположенное в цилиндрическом кожухе (обечайке) колесо из консольных лопастей, закреплённых на втулке под углом к плоскости вращения. Рабочее колесо как правило насаживается непосредственно на ось электродвигателя.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8" t="6847" r="15346" b="10789"/>
          <a:stretch/>
        </p:blipFill>
        <p:spPr bwMode="auto">
          <a:xfrm>
            <a:off x="7384702" y="2774187"/>
            <a:ext cx="4087970" cy="32458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80022621"/>
      </p:ext>
    </p:extLst>
  </p:cSld>
  <p:clrMapOvr>
    <a:masterClrMapping/>
  </p:clrMapOvr>
  <p:transition spd="slow">
    <p:wip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2618" y="2615692"/>
            <a:ext cx="5306806" cy="4333748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30000"/>
              </a:lnSpc>
              <a:spcBef>
                <a:spcPts val="600"/>
              </a:spcBef>
              <a:buNone/>
            </a:pPr>
            <a:r>
              <a:rPr lang="ru-RU" b="1" i="1" dirty="0"/>
              <a:t>Центробежный (радиальный) </a:t>
            </a:r>
            <a:r>
              <a:rPr lang="ru-RU" i="1" dirty="0"/>
              <a:t>вентилятор</a:t>
            </a:r>
            <a:r>
              <a:rPr lang="ru-RU" dirty="0"/>
              <a:t> представляет собой расположенное в спиральном кожухе лопаточное (рабочее) колесо, при вращении которого воздух, попадающий в каналы между его лопатками, двигается в радиальном направлении к периферии колеса и сжимается. Под действием центробежной силы он отбрасывается в спиральный кожух и далее направляется в нагнетательное отверстие.</a:t>
            </a:r>
          </a:p>
          <a:p>
            <a:pPr algn="just">
              <a:lnSpc>
                <a:spcPct val="130000"/>
              </a:lnSpc>
              <a:spcBef>
                <a:spcPts val="600"/>
              </a:spcBef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236" y="2615692"/>
            <a:ext cx="4517636" cy="388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950644"/>
      </p:ext>
    </p:extLst>
  </p:cSld>
  <p:clrMapOvr>
    <a:masterClrMapping/>
  </p:clrMapOvr>
  <p:transition spd="slow">
    <p:wip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2346" y="2737612"/>
            <a:ext cx="5318997" cy="3882644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30000"/>
              </a:lnSpc>
              <a:spcBef>
                <a:spcPts val="600"/>
              </a:spcBef>
              <a:buNone/>
            </a:pPr>
            <a:r>
              <a:rPr lang="ru-RU" b="1" i="1" dirty="0"/>
              <a:t>Диаметральный (тангенциальный) </a:t>
            </a:r>
            <a:r>
              <a:rPr lang="ru-RU" i="1" dirty="0"/>
              <a:t>вентилятор</a:t>
            </a:r>
            <a:r>
              <a:rPr lang="ru-RU" dirty="0"/>
              <a:t> состоит из рабочего колеса барабанного типа с загнутыми вперёд лопатками и корпуса, имеющего патрубок на входе и диффузор на выходе. Действие диаметральных вентиляторов основано на двукратном поперечном прохождении потока воздуха через рабочее колесо</a:t>
            </a:r>
            <a:r>
              <a:rPr lang="ru-RU" dirty="0" smtClean="0"/>
              <a:t>. </a:t>
            </a:r>
            <a:r>
              <a:rPr lang="ru-RU" dirty="0"/>
              <a:t>Используются в основном в кондиционерах </a:t>
            </a:r>
            <a:r>
              <a:rPr lang="ru-RU" dirty="0" smtClean="0"/>
              <a:t>и </a:t>
            </a:r>
            <a:r>
              <a:rPr lang="ru-RU" dirty="0"/>
              <a:t>тепловых завесах.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578" y="2828544"/>
            <a:ext cx="4306062" cy="306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867989"/>
      </p:ext>
    </p:extLst>
  </p:cSld>
  <p:clrMapOvr>
    <a:masterClrMapping/>
  </p:clrMapOvr>
  <p:transition spd="slow">
    <p:wip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9466" y="2384044"/>
            <a:ext cx="10561558" cy="4065524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i="1" dirty="0"/>
              <a:t>Воздушные фильтры</a:t>
            </a:r>
            <a:r>
              <a:rPr lang="ru-RU" dirty="0"/>
              <a:t> служат для очистки приточного воздуха, а в некоторых случаях и вытяжного воздуха. Существует множество типов конструкций воздушных фильтров. Принцип действия, конструкция и материал фильтра зависят от требуемых параметров воздуха. В вентиляционных системах воздушные фильтры классифицируются по степени очистки воздуха. В современных зданиях система вентиляции, как правило, работает совместно с системой отопления здания, а в некоторых случаях полностью её заменяет. Для подогрева воздуха в вентиляционных системах используются </a:t>
            </a:r>
            <a:r>
              <a:rPr lang="ru-RU" b="1" i="1" dirty="0"/>
              <a:t>воздухонагреватели</a:t>
            </a:r>
            <a:r>
              <a:rPr lang="ru-RU" dirty="0"/>
              <a:t>. Большинство воздухонагревателей в вентиляционных системах – водяные либо электрические.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55651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0442" y="4858598"/>
            <a:ext cx="9342358" cy="16153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00" b="1" i="1" dirty="0"/>
              <a:t>Рис. 30. </a:t>
            </a:r>
            <a:r>
              <a:rPr lang="ru-RU" sz="1600" b="1" dirty="0"/>
              <a:t>Принципиальная схема водоснабжения: </a:t>
            </a:r>
            <a:endParaRPr lang="ru-RU" sz="1600" b="1" i="1" dirty="0"/>
          </a:p>
          <a:p>
            <a:pPr marL="0" indent="0" algn="ctr">
              <a:buNone/>
            </a:pPr>
            <a:r>
              <a:rPr lang="ru-RU" sz="1600" b="1" dirty="0"/>
              <a:t>1 – источник водоснабжения, 2 – водоприемное сооружение, 3 – насосная станция I подъема, 4 – очистные сооружения, 5 – резервуар чистой воды, </a:t>
            </a:r>
            <a:endParaRPr lang="ru-RU" sz="1600" b="1" i="1" dirty="0"/>
          </a:p>
          <a:p>
            <a:pPr marL="0" indent="0" algn="ctr">
              <a:buNone/>
            </a:pPr>
            <a:r>
              <a:rPr lang="ru-RU" sz="1600" b="1" dirty="0"/>
              <a:t>6 – насосная станция II подъема, 7 – водоводы, 8 – водонапорная башня, </a:t>
            </a:r>
            <a:endParaRPr lang="ru-RU" sz="1600" b="1" i="1" dirty="0"/>
          </a:p>
          <a:p>
            <a:pPr marL="0" indent="0" algn="ctr">
              <a:buNone/>
            </a:pPr>
            <a:r>
              <a:rPr lang="ru-RU" sz="1600" b="1" dirty="0"/>
              <a:t>9 – </a:t>
            </a:r>
            <a:r>
              <a:rPr lang="ru-RU" sz="1600" b="1" dirty="0" err="1"/>
              <a:t>водораспределяющая</a:t>
            </a:r>
            <a:r>
              <a:rPr lang="ru-RU" sz="1600" b="1" dirty="0"/>
              <a:t> сеть</a:t>
            </a:r>
            <a:endParaRPr lang="ru-RU" sz="1600" b="1" i="1" dirty="0"/>
          </a:p>
          <a:p>
            <a:endParaRPr lang="ru-RU" sz="1600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26" y="231648"/>
            <a:ext cx="11435969" cy="399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4647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8234" y="2481580"/>
            <a:ext cx="10756630" cy="3931412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Кроме активных воздухонагревателей применяются пассивные системы рекуперации тепловой энергии. Рекуперация осуществляется за счет теплообмена между вытяжным каналом и притоком. Теплообмен может производиться при помощи нескольких основных типов теплообменников: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 err="1"/>
              <a:t>перекрестноточный</a:t>
            </a:r>
            <a:r>
              <a:rPr lang="ru-RU" dirty="0"/>
              <a:t> пластинчатый рекуператор, в котором несмешивающиеся воздушные потоки притока и вытяжки текут по многочисленным каналам с общими для разных потоков стенками – рекуперация тепла по разным данным может составлять от 70 до 85%;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6150885"/>
      </p:ext>
    </p:extLst>
  </p:cSld>
  <p:clrMapOvr>
    <a:masterClrMapping/>
  </p:clrMapOvr>
  <p:transition spd="slow">
    <p:wip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506" y="2408428"/>
            <a:ext cx="10963894" cy="4358132"/>
          </a:xfrm>
        </p:spPr>
        <p:txBody>
          <a:bodyPr>
            <a:normAutofit/>
          </a:bodyPr>
          <a:lstStyle/>
          <a:p>
            <a:pPr marL="0" lvl="0" indent="450850" algn="just">
              <a:lnSpc>
                <a:spcPct val="150000"/>
              </a:lnSpc>
            </a:pPr>
            <a:r>
              <a:rPr lang="ru-RU" dirty="0"/>
              <a:t>роторный рекуператор, в котором теплообмен происходит в роторе, при этом происходит частичное смешение приточного и вытягиваемого воздуха – степень рекуперации тепла аналогична показателям пластинчатого рекуператора;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рекуператор с промежуточным теплообменником, в котором линии притока и вытяжки разнесены в пространстве на некоторое расстояние, а перенос тепла между </a:t>
            </a:r>
            <a:r>
              <a:rPr lang="ru-RU" dirty="0" err="1"/>
              <a:t>вентканалами</a:t>
            </a:r>
            <a:r>
              <a:rPr lang="ru-RU" dirty="0"/>
              <a:t> осуществляется путем перекачки жидкого теплоносителя между индивидуальными теплообменниками в каналах – степень рекуперации тепла в таких системах достигает 50-60%, но бывает оправдана, когда необходимо гарантированно исключить воздухообмен между вытяжкой и притоком.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788092"/>
      </p:ext>
    </p:extLst>
  </p:cSld>
  <p:clrMapOvr>
    <a:masterClrMapping/>
  </p:clrMapOvr>
  <p:transition spd="slow">
    <p:wip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315" y="2347468"/>
            <a:ext cx="6806422" cy="3943604"/>
          </a:xfrm>
        </p:spPr>
        <p:txBody>
          <a:bodyPr>
            <a:normAutofit lnSpcReduction="10000"/>
          </a:bodyPr>
          <a:lstStyle/>
          <a:p>
            <a:pPr marL="0" indent="450850" algn="just">
              <a:lnSpc>
                <a:spcPct val="130000"/>
              </a:lnSpc>
              <a:spcBef>
                <a:spcPts val="600"/>
              </a:spcBef>
              <a:buNone/>
            </a:pPr>
            <a:r>
              <a:rPr lang="ru-RU" i="1" dirty="0"/>
              <a:t>Противопожарный клапан</a:t>
            </a:r>
            <a:r>
              <a:rPr lang="ru-RU" dirty="0"/>
              <a:t> – автоматически и дистанционно управляемое устройство для перекрытия вентиляционных каналов или проемов в ограждающих строительных конструкциях зданий, имеющее предельные состояния по огнестойкости, характеризуемые потерей плотности и потерей теплоизолирующей способности: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нормально открытый (закрываемый при пожаре);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нормально закрытый (открываемый при пожаре);</a:t>
            </a:r>
          </a:p>
          <a:p>
            <a:pPr marL="0" lvl="0" indent="450850" algn="just">
              <a:lnSpc>
                <a:spcPct val="130000"/>
              </a:lnSpc>
              <a:spcBef>
                <a:spcPts val="600"/>
              </a:spcBef>
            </a:pPr>
            <a:r>
              <a:rPr lang="ru-RU" dirty="0"/>
              <a:t>двойного действия (закрываемый при пожаре и открываемый после пожара).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737" y="2490406"/>
            <a:ext cx="4390072" cy="365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4719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1386" y="2445004"/>
            <a:ext cx="10622518" cy="3416300"/>
          </a:xfrm>
        </p:spPr>
        <p:txBody>
          <a:bodyPr>
            <a:normAutofit fontScale="92500"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b="1" dirty="0"/>
              <a:t>Корпус клапана </a:t>
            </a:r>
            <a:r>
              <a:rPr lang="ru-RU" dirty="0"/>
              <a:t>– неподвижный элемент конструкции клапана, который устанавливается в монтажном проеме ограждающей конструкции или на ответвлении воздуховода.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b="1" dirty="0"/>
              <a:t>Заслонка клапана </a:t>
            </a:r>
            <a:r>
              <a:rPr lang="ru-RU" dirty="0"/>
              <a:t>– подвижный элемент конструкции клапана, установленный в корпусе и перекрывающий его проходное сечение.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b="1" dirty="0"/>
              <a:t>Привод клапана </a:t>
            </a:r>
            <a:r>
              <a:rPr lang="ru-RU" dirty="0"/>
              <a:t>– механизм, обеспечивающий перевод заслонки в автоматическом и дистанционном режимах в положение, соответствующее его функциональному назначению.</a:t>
            </a:r>
          </a:p>
          <a:p>
            <a:pPr marL="0" indent="450850" algn="just">
              <a:lnSpc>
                <a:spcPct val="15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582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4538" y="2542540"/>
            <a:ext cx="10354294" cy="3772916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Одной из главных характеристик клапана является тип привода заслонки: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пружинный привод с тепловым замком;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пружинный привод с электромагнитной защелкой;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электромеханический (электромоторный) привод с возвратной пружиной;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электромеханический (электромоторный) реверсивный привод.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7688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7418" y="2603500"/>
            <a:ext cx="10207990" cy="2773172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В зависимости от местных природных условий и характера потребления воды, а также в зависимости от экономических соображений схема водоснабжения и составляющие ее элементы могут меняться весьма сильно. Большое влияние на схему водопровода оказывает принятый источник водоснабжения: его характер, мощность, качество воды в нем, расстояние от него до снабжаемого водой объекта и т. п. Иногда для одного объекта используется несколько природных источников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7701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098" y="1022436"/>
            <a:ext cx="8761413" cy="706964"/>
          </a:xfrm>
        </p:spPr>
        <p:txBody>
          <a:bodyPr/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систем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водоснабжения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7136" y="2530348"/>
            <a:ext cx="10814304" cy="3943604"/>
          </a:xfrm>
        </p:spPr>
        <p:txBody>
          <a:bodyPr>
            <a:normAutofit fontScale="92500" lnSpcReduction="20000"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Системы водоснабжения могут классифицироваться по следующим основным признакам. </a:t>
            </a:r>
          </a:p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По назначению: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системы водоснабжения населенных мест (городов, поселков);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системы производственного водоснабжения;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системы сельскохозяйственного водоснабжения;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системы противопожарного водоснабжения;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комбинированные системы водоснабжения (хозяйственно-производственные, хозяйственно-противопожарные и т. д</a:t>
            </a:r>
            <a:r>
              <a:rPr lang="ru-RU" dirty="0" smtClean="0"/>
              <a:t>.).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6282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9744694" cy="3416300"/>
          </a:xfrm>
        </p:spPr>
        <p:txBody>
          <a:bodyPr/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По способу подачи воды: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самотечные (гравитационные);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с механизированной подачей воды (с помощью насосов);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зонные (в одни районы самотеком, в другие насосами).</a:t>
            </a:r>
          </a:p>
          <a:p>
            <a:pPr marL="0" indent="450850"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97446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1386" y="2591308"/>
            <a:ext cx="10720054" cy="3416300"/>
          </a:xfrm>
        </p:spPr>
        <p:txBody>
          <a:bodyPr>
            <a:normAutofit fontScale="85000" lnSpcReduction="20000"/>
          </a:bodyPr>
          <a:lstStyle/>
          <a:p>
            <a:pPr marL="0" indent="450850" algn="just">
              <a:lnSpc>
                <a:spcPct val="150000"/>
              </a:lnSpc>
              <a:buNone/>
            </a:pPr>
            <a:r>
              <a:rPr lang="ru-RU" dirty="0"/>
              <a:t>По характеру используемых природных источников: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получающие воду из поверхностных источников (речные, озерные и        т. д.);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получающие воду из подземных источников (родниковые, артезианские и т. д.);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смешанного типа.</a:t>
            </a:r>
          </a:p>
          <a:p>
            <a:pPr marL="0" indent="450850" algn="just">
              <a:lnSpc>
                <a:spcPct val="150000"/>
              </a:lnSpc>
            </a:pPr>
            <a:r>
              <a:rPr lang="ru-RU" dirty="0"/>
              <a:t>По способу использования воды: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системы прямоточного водоснабжения (с однократным использованием воды);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системы оборотного водоснабжения;</a:t>
            </a:r>
          </a:p>
          <a:p>
            <a:pPr marL="0" lvl="0" indent="450850" algn="just">
              <a:lnSpc>
                <a:spcPct val="150000"/>
              </a:lnSpc>
            </a:pPr>
            <a:r>
              <a:rPr lang="ru-RU" dirty="0"/>
              <a:t>системы с повторным использованием воды.</a:t>
            </a:r>
          </a:p>
          <a:p>
            <a:pPr marL="0" indent="450850"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5323415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156</TotalTime>
  <Words>3446</Words>
  <Application>Microsoft Office PowerPoint</Application>
  <PresentationFormat>Широкоэкранный</PresentationFormat>
  <Paragraphs>221</Paragraphs>
  <Slides>54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9" baseType="lpstr">
      <vt:lpstr>Arial</vt:lpstr>
      <vt:lpstr>Century Gothic</vt:lpstr>
      <vt:lpstr>Times New Roman</vt:lpstr>
      <vt:lpstr>Wingdings 3</vt:lpstr>
      <vt:lpstr>Ион (конференц-зал)</vt:lpstr>
      <vt:lpstr>Проектирование и расчет инженерной инфраструктуры</vt:lpstr>
      <vt:lpstr>План</vt:lpstr>
      <vt:lpstr>Водоснабжение</vt:lpstr>
      <vt:lpstr>Презентация PowerPoint</vt:lpstr>
      <vt:lpstr>Презентация PowerPoint</vt:lpstr>
      <vt:lpstr>Презентация PowerPoint</vt:lpstr>
      <vt:lpstr>Классификация систем водоснабжения</vt:lpstr>
      <vt:lpstr>Презентация PowerPoint</vt:lpstr>
      <vt:lpstr>Презентация PowerPoint</vt:lpstr>
      <vt:lpstr>Водоотведение</vt:lpstr>
      <vt:lpstr>Классификация систем водоотведения</vt:lpstr>
      <vt:lpstr>Презентация PowerPoint</vt:lpstr>
      <vt:lpstr>Внутренняя канализация</vt:lpstr>
      <vt:lpstr>Презентация PowerPoint</vt:lpstr>
      <vt:lpstr>Наружная канализация</vt:lpstr>
      <vt:lpstr>Презентация PowerPoint</vt:lpstr>
      <vt:lpstr>Электроснабжение</vt:lpstr>
      <vt:lpstr>Генерация электрической энергии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Передача и распределение электрической энергии</vt:lpstr>
      <vt:lpstr>Презентация PowerPoint</vt:lpstr>
      <vt:lpstr>Презентация PowerPoint</vt:lpstr>
      <vt:lpstr>Презентация PowerPoint</vt:lpstr>
      <vt:lpstr>Газоснабжение</vt:lpstr>
      <vt:lpstr>Транспортировка газа</vt:lpstr>
      <vt:lpstr>Презентация PowerPoint</vt:lpstr>
      <vt:lpstr>Презентация PowerPoint</vt:lpstr>
      <vt:lpstr>Теплоснабжение</vt:lpstr>
      <vt:lpstr>Классификация систем теплоснабжения</vt:lpstr>
      <vt:lpstr>Презентация PowerPoint</vt:lpstr>
      <vt:lpstr>Презентация PowerPoint</vt:lpstr>
      <vt:lpstr>Презентация PowerPoint</vt:lpstr>
      <vt:lpstr>Вентиляция и кондиционирование</vt:lpstr>
      <vt:lpstr>Классификация вентиляционных систем</vt:lpstr>
      <vt:lpstr>Типы систем по способу побуждения движения воздуха</vt:lpstr>
      <vt:lpstr>Презентация PowerPoint</vt:lpstr>
      <vt:lpstr>Типы систем по назначению</vt:lpstr>
      <vt:lpstr>Типы систем по способу организации воздухообмена</vt:lpstr>
      <vt:lpstr>Презентация PowerPoint</vt:lpstr>
      <vt:lpstr>Вентиляционное оборудование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и расчет инженерной инфраструктуры</dc:title>
  <dc:creator>Нелли Н.Ю.. Аникина</dc:creator>
  <cp:lastModifiedBy>Нелли Н.Ю.. Аникина</cp:lastModifiedBy>
  <cp:revision>18</cp:revision>
  <dcterms:created xsi:type="dcterms:W3CDTF">2016-05-05T11:07:56Z</dcterms:created>
  <dcterms:modified xsi:type="dcterms:W3CDTF">2016-05-05T13:44:23Z</dcterms:modified>
</cp:coreProperties>
</file>